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6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  <p:sldMasterId id="2147484173" r:id="rId2"/>
    <p:sldMasterId id="2147484326" r:id="rId3"/>
    <p:sldMasterId id="2147484350" r:id="rId4"/>
    <p:sldMasterId id="2147484362" r:id="rId5"/>
    <p:sldMasterId id="2147484377" r:id="rId6"/>
  </p:sldMasterIdLst>
  <p:notesMasterIdLst>
    <p:notesMasterId r:id="rId61"/>
  </p:notesMasterIdLst>
  <p:handoutMasterIdLst>
    <p:handoutMasterId r:id="rId62"/>
  </p:handoutMasterIdLst>
  <p:sldIdLst>
    <p:sldId id="1784" r:id="rId7"/>
    <p:sldId id="1748" r:id="rId8"/>
    <p:sldId id="1749" r:id="rId9"/>
    <p:sldId id="1681" r:id="rId10"/>
    <p:sldId id="1695" r:id="rId11"/>
    <p:sldId id="1682" r:id="rId12"/>
    <p:sldId id="1696" r:id="rId13"/>
    <p:sldId id="1698" r:id="rId14"/>
    <p:sldId id="1750" r:id="rId15"/>
    <p:sldId id="1738" r:id="rId16"/>
    <p:sldId id="1705" r:id="rId17"/>
    <p:sldId id="1706" r:id="rId18"/>
    <p:sldId id="1699" r:id="rId19"/>
    <p:sldId id="1787" r:id="rId20"/>
    <p:sldId id="1788" r:id="rId21"/>
    <p:sldId id="1771" r:id="rId22"/>
    <p:sldId id="1772" r:id="rId23"/>
    <p:sldId id="1697" r:id="rId24"/>
    <p:sldId id="1700" r:id="rId25"/>
    <p:sldId id="1773" r:id="rId26"/>
    <p:sldId id="1783" r:id="rId27"/>
    <p:sldId id="1701" r:id="rId28"/>
    <p:sldId id="1774" r:id="rId29"/>
    <p:sldId id="1775" r:id="rId30"/>
    <p:sldId id="1778" r:id="rId31"/>
    <p:sldId id="1779" r:id="rId32"/>
    <p:sldId id="1780" r:id="rId33"/>
    <p:sldId id="1781" r:id="rId34"/>
    <p:sldId id="1782" r:id="rId35"/>
    <p:sldId id="1702" r:id="rId36"/>
    <p:sldId id="1703" r:id="rId37"/>
    <p:sldId id="1777" r:id="rId38"/>
    <p:sldId id="1740" r:id="rId39"/>
    <p:sldId id="1684" r:id="rId40"/>
    <p:sldId id="1725" r:id="rId41"/>
    <p:sldId id="1726" r:id="rId42"/>
    <p:sldId id="1728" r:id="rId43"/>
    <p:sldId id="1723" r:id="rId44"/>
    <p:sldId id="1790" r:id="rId45"/>
    <p:sldId id="1747" r:id="rId46"/>
    <p:sldId id="1687" r:id="rId47"/>
    <p:sldId id="1789" r:id="rId48"/>
    <p:sldId id="1761" r:id="rId49"/>
    <p:sldId id="1752" r:id="rId50"/>
    <p:sldId id="1753" r:id="rId51"/>
    <p:sldId id="1754" r:id="rId52"/>
    <p:sldId id="1755" r:id="rId53"/>
    <p:sldId id="1756" r:id="rId54"/>
    <p:sldId id="1757" r:id="rId55"/>
    <p:sldId id="1758" r:id="rId56"/>
    <p:sldId id="1759" r:id="rId57"/>
    <p:sldId id="1760" r:id="rId58"/>
    <p:sldId id="1764" r:id="rId59"/>
    <p:sldId id="1786" r:id="rId60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69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39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098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79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4974" algn="l" defTabSz="91398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1969" algn="l" defTabSz="91398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198964" algn="l" defTabSz="91398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5958" algn="l" defTabSz="913989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A8A1C"/>
    <a:srgbClr val="76B531"/>
    <a:srgbClr val="F2B36E"/>
    <a:srgbClr val="F7D1A7"/>
    <a:srgbClr val="0099FF"/>
    <a:srgbClr val="DF6421"/>
    <a:srgbClr val="EEAB86"/>
    <a:srgbClr val="E8E8E8"/>
    <a:srgbClr val="F3F3F3"/>
    <a:srgbClr val="D9D9D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0" autoAdjust="0"/>
    <p:restoredTop sz="89572" autoAdjust="0"/>
  </p:normalViewPr>
  <p:slideViewPr>
    <p:cSldViewPr>
      <p:cViewPr>
        <p:scale>
          <a:sx n="100" d="100"/>
          <a:sy n="100" d="100"/>
        </p:scale>
        <p:origin x="-501" y="-36"/>
      </p:cViewPr>
      <p:guideLst>
        <p:guide orient="horz" pos="162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386" y="-7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95F6F2C-2FCB-467C-9A86-8B8AFD572D5C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AFEBC1-49A3-489E-B083-281ADC26BE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59853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685ABB36-A3D0-4A56-97B3-A73BFECF206E}" type="datetimeFigureOut">
              <a:rPr lang="zh-CN" altLang="en-US"/>
              <a:pPr>
                <a:defRPr/>
              </a:pPr>
              <a:t>2018/8/15</a:t>
            </a:fld>
            <a:endParaRPr lang="en-US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821E5C30-E190-4329-9E29-83E1D3048E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554626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宋体" charset="0"/>
      </a:defRPr>
    </a:lvl1pPr>
    <a:lvl2pPr marL="45699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2pPr>
    <a:lvl3pPr marL="913989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3pPr>
    <a:lvl4pPr marL="1370984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4pPr>
    <a:lvl5pPr marL="182798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+mn-ea"/>
        <a:cs typeface="+mn-cs"/>
      </a:defRPr>
    </a:lvl5pPr>
    <a:lvl6pPr marL="2284974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9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4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8" algn="l" defTabSz="9139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lub.kingdee.com/forum.php?mod=viewthread&amp;tid=1347383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110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4499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定时刷新器、自动登录接口、</a:t>
            </a:r>
            <a:r>
              <a:rPr lang="en-US" altLang="zh-CN" smtClean="0"/>
              <a:t>iframe</a:t>
            </a:r>
            <a:r>
              <a:rPr lang="zh-CN" altLang="en-US" smtClean="0"/>
              <a:t>控件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615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87513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662D0F-47BF-40D0-8367-A2F8855BE4C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22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业务审批功能介绍（行动流）：</a:t>
            </a:r>
            <a:endParaRPr lang="en-US" altLang="zh-CN" smtClean="0"/>
          </a:p>
          <a:p>
            <a:r>
              <a:rPr lang="en-US" altLang="zh-CN" smtClean="0"/>
              <a:t>http://u206620.h5.xingdongliu.com/h5preview/U18bf3b853c102f10206e0a5f8534bcbc23f9a93e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03004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参考：</a:t>
            </a:r>
            <a:r>
              <a:rPr lang="en-US" altLang="zh-CN" smtClean="0">
                <a:hlinkClick r:id="rId3"/>
              </a:rPr>
              <a:t>http://club.kingdee.com/forum.php?mod=viewthread&amp;tid=1347383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45CBE-F8CC-4597-BA50-C88FC387711B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030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fld id="{F7662D0F-47BF-40D0-8367-A2F8855BE4C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43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22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673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662D0F-47BF-40D0-8367-A2F8855BE4CA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22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fld id="{CB55BF9B-9FB4-4E76-B889-3D913B534CF5}" type="slidenum">
              <a:rPr lang="en-US" altLang="zh-CN" sz="1200" smtClean="0">
                <a:solidFill>
                  <a:prstClr val="black"/>
                </a:solidFill>
                <a:latin typeface="Arial" pitchFamily="34" charset="0"/>
                <a:ea typeface="微软雅黑" pitchFamily="34" charset="-122"/>
              </a:rPr>
              <a:pPr eaLnBrk="1" hangingPunct="1"/>
              <a:t>11</a:t>
            </a:fld>
            <a:endParaRPr lang="en-US" altLang="zh-CN" sz="1200" smtClean="0">
              <a:solidFill>
                <a:prstClr val="black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759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支持文本、日期、下拉列表、基础资料、多选基础资料、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F8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选择列表等控件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791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232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提供两大类报表展现形式：列表式、图表式。</a:t>
            </a:r>
          </a:p>
          <a:p>
            <a:r>
              <a:rPr lang="zh-CN" altLang="en-US" dirty="0" smtClean="0"/>
              <a:t>列表式：采用直接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为数据源，转换为列表样式呈现。</a:t>
            </a:r>
          </a:p>
          <a:p>
            <a:r>
              <a:rPr lang="zh-CN" altLang="en-US" dirty="0" smtClean="0"/>
              <a:t>图表式：提供条状图、柱状图、点线图、饼图多种图形样式。</a:t>
            </a:r>
          </a:p>
          <a:p>
            <a:r>
              <a:rPr lang="zh-CN" altLang="en-US" dirty="0" smtClean="0"/>
              <a:t>图表控件颜色、线条、图形外观等支持自定义，随需设计图表样式。</a:t>
            </a:r>
          </a:p>
          <a:p>
            <a:r>
              <a:rPr lang="zh-CN" altLang="en-US" dirty="0" smtClean="0"/>
              <a:t>图表控件支持响应点击事件，轻松实现图与数据的联动。</a:t>
            </a:r>
          </a:p>
          <a:p>
            <a:r>
              <a:rPr lang="zh-CN" altLang="en-US" dirty="0" smtClean="0"/>
              <a:t>预设报表模板，替换数据源及其配色设置，即可快速完成报表开发。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810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1E5C30-E190-4329-9E29-83E1D3048E69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809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20" y="3657605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84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41" y="3143272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6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1297370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62068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4514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lIns="91395" tIns="45698" rIns="91395" bIns="45698"/>
          <a:lstStyle/>
          <a:p>
            <a:pPr defTabSz="456971" fontAlgn="auto">
              <a:spcBef>
                <a:spcPts val="0"/>
              </a:spcBef>
              <a:spcAft>
                <a:spcPts val="0"/>
              </a:spcAft>
            </a:pPr>
            <a:fld id="{DB3A4E1C-E9B2-694C-A022-42A7AFB10CA1}" type="datetimeFigureOut">
              <a:rPr kumimoji="1" lang="zh-CN" altLang="en-US" smtClean="0">
                <a:solidFill>
                  <a:prstClr val="white"/>
                </a:solidFill>
                <a:latin typeface="Arial"/>
                <a:ea typeface="黑体"/>
              </a:rPr>
              <a:pPr defTabSz="456971" fontAlgn="auto">
                <a:spcBef>
                  <a:spcPts val="0"/>
                </a:spcBef>
                <a:spcAft>
                  <a:spcPts val="0"/>
                </a:spcAft>
              </a:pPr>
              <a:t>2018/8/15</a:t>
            </a:fld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7267"/>
            <a:ext cx="2895600" cy="273844"/>
          </a:xfrm>
          <a:prstGeom prst="rect">
            <a:avLst/>
          </a:prstGeom>
        </p:spPr>
        <p:txBody>
          <a:bodyPr lIns="91395" tIns="45698" rIns="91395" bIns="45698"/>
          <a:lstStyle/>
          <a:p>
            <a:pPr defTabSz="456971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1" y="4767267"/>
            <a:ext cx="2133600" cy="273844"/>
          </a:xfrm>
          <a:prstGeom prst="rect">
            <a:avLst/>
          </a:prstGeom>
        </p:spPr>
        <p:txBody>
          <a:bodyPr lIns="91395" tIns="45698" rIns="91395" bIns="45698"/>
          <a:lstStyle/>
          <a:p>
            <a:pPr defTabSz="456971" fontAlgn="auto">
              <a:spcBef>
                <a:spcPts val="0"/>
              </a:spcBef>
              <a:spcAft>
                <a:spcPts val="0"/>
              </a:spcAft>
            </a:pPr>
            <a:fld id="{4934809B-8BB4-0442-9D24-24FA8E6C8EC2}" type="slidenum">
              <a:rPr kumimoji="1" lang="zh-CN" altLang="en-US" smtClean="0">
                <a:solidFill>
                  <a:prstClr val="white"/>
                </a:solidFill>
                <a:latin typeface="Arial"/>
                <a:ea typeface="黑体"/>
              </a:rPr>
              <a:pPr defTabSz="456971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zh-CN" altLang="en-US">
              <a:solidFill>
                <a:prstClr val="white"/>
              </a:solidFill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28994103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封面V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"/>
            <a:ext cx="9144000" cy="514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250828" y="4839903"/>
            <a:ext cx="2959604" cy="246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00" tIns="45700" rIns="91400" bIns="45700">
            <a:spAutoFit/>
          </a:bodyPr>
          <a:lstStyle/>
          <a:p>
            <a:pPr>
              <a:defRPr/>
            </a:pP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版权所有 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©1993-2011 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金蝶软件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00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有限公司</a:t>
            </a:r>
          </a:p>
        </p:txBody>
      </p:sp>
      <p:sp>
        <p:nvSpPr>
          <p:cNvPr id="6" name="Line 58"/>
          <p:cNvSpPr>
            <a:spLocks noChangeShapeType="1"/>
          </p:cNvSpPr>
          <p:nvPr/>
        </p:nvSpPr>
        <p:spPr bwMode="auto">
          <a:xfrm>
            <a:off x="395314" y="4786313"/>
            <a:ext cx="83407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lIns="91400" tIns="45700" rIns="91400" bIns="45700"/>
          <a:lstStyle/>
          <a:p>
            <a:pPr>
              <a:defRPr/>
            </a:pPr>
            <a:endParaRPr lang="zh-CN" altLang="en-US" sz="200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7" name="Rectangle 59"/>
          <p:cNvSpPr>
            <a:spLocks noChangeArrowheads="1"/>
          </p:cNvSpPr>
          <p:nvPr/>
        </p:nvSpPr>
        <p:spPr bwMode="auto">
          <a:xfrm>
            <a:off x="8315326" y="4839893"/>
            <a:ext cx="577850" cy="20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0" tIns="45700" rIns="91400" bIns="45700"/>
          <a:lstStyle/>
          <a:p>
            <a:pPr algn="ctr">
              <a:defRPr/>
            </a:pPr>
            <a:r>
              <a:rPr kumimoji="1" lang="en-US" altLang="zh-CN" sz="1200" b="1">
                <a:solidFill>
                  <a:srgbClr val="777777"/>
                </a:solidFill>
                <a:latin typeface="微软雅黑" pitchFamily="34" charset="-122"/>
              </a:rPr>
              <a:t>P</a:t>
            </a:r>
            <a:fld id="{AB12CECC-C3AE-4895-8410-0F7943B9FE22}" type="slidenum">
              <a:rPr kumimoji="1" lang="en-US" altLang="zh-TW" sz="1200" b="1">
                <a:solidFill>
                  <a:srgbClr val="777777"/>
                </a:solidFill>
                <a:latin typeface="微软雅黑" pitchFamily="34" charset="-122"/>
              </a:rPr>
              <a:pPr algn="ctr">
                <a:defRPr/>
              </a:pPr>
              <a:t>‹#›</a:t>
            </a:fld>
            <a:endParaRPr kumimoji="1" lang="en-US" altLang="zh-TW" sz="1200" b="1">
              <a:solidFill>
                <a:srgbClr val="777777"/>
              </a:solidFill>
              <a:latin typeface="微软雅黑" pitchFamily="34" charset="-122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97836"/>
            <a:ext cx="7772400" cy="1102519"/>
          </a:xfrm>
        </p:spPr>
        <p:txBody>
          <a:bodyPr/>
          <a:lstStyle>
            <a:lvl1pPr>
              <a:defRPr smtClean="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r>
              <a:rPr lang="zh-CN" altLang="en-US" smtClean="0"/>
              <a:t>单击此处编辑母版副标题样式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2252742030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84862265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95" indent="0">
              <a:buNone/>
              <a:defRPr sz="1800"/>
            </a:lvl2pPr>
            <a:lvl3pPr marL="913989" indent="0">
              <a:buNone/>
              <a:defRPr sz="1600"/>
            </a:lvl3pPr>
            <a:lvl4pPr marL="1370984" indent="0">
              <a:buNone/>
              <a:defRPr sz="1400"/>
            </a:lvl4pPr>
            <a:lvl5pPr marL="1827980" indent="0">
              <a:buNone/>
              <a:defRPr sz="1400"/>
            </a:lvl5pPr>
            <a:lvl6pPr marL="2284974" indent="0">
              <a:buNone/>
              <a:defRPr sz="1400"/>
            </a:lvl6pPr>
            <a:lvl7pPr marL="2741969" indent="0">
              <a:buNone/>
              <a:defRPr sz="1400"/>
            </a:lvl7pPr>
            <a:lvl8pPr marL="3198964" indent="0">
              <a:buNone/>
              <a:defRPr sz="1400"/>
            </a:lvl8pPr>
            <a:lvl9pPr marL="365595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347434778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302" y="627462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44" y="627462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07217491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5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80" indent="0">
              <a:buNone/>
              <a:defRPr sz="1600" b="1"/>
            </a:lvl5pPr>
            <a:lvl6pPr marL="2284974" indent="0">
              <a:buNone/>
              <a:defRPr sz="1600" b="1"/>
            </a:lvl6pPr>
            <a:lvl7pPr marL="2741969" indent="0">
              <a:buNone/>
              <a:defRPr sz="1600" b="1"/>
            </a:lvl7pPr>
            <a:lvl8pPr marL="3198964" indent="0">
              <a:buNone/>
              <a:defRPr sz="1600" b="1"/>
            </a:lvl8pPr>
            <a:lvl9pPr marL="365595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5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5" indent="0">
              <a:buNone/>
              <a:defRPr sz="2000" b="1"/>
            </a:lvl2pPr>
            <a:lvl3pPr marL="913989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80" indent="0">
              <a:buNone/>
              <a:defRPr sz="1600" b="1"/>
            </a:lvl5pPr>
            <a:lvl6pPr marL="2284974" indent="0">
              <a:buNone/>
              <a:defRPr sz="1600" b="1"/>
            </a:lvl6pPr>
            <a:lvl7pPr marL="2741969" indent="0">
              <a:buNone/>
              <a:defRPr sz="1600" b="1"/>
            </a:lvl7pPr>
            <a:lvl8pPr marL="3198964" indent="0">
              <a:buNone/>
              <a:defRPr sz="1600" b="1"/>
            </a:lvl8pPr>
            <a:lvl9pPr marL="365595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5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06854553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805108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68073584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43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95" indent="0">
              <a:buNone/>
              <a:defRPr sz="1200"/>
            </a:lvl2pPr>
            <a:lvl3pPr marL="913989" indent="0">
              <a:buNone/>
              <a:defRPr sz="1000"/>
            </a:lvl3pPr>
            <a:lvl4pPr marL="1370984" indent="0">
              <a:buNone/>
              <a:defRPr sz="900"/>
            </a:lvl4pPr>
            <a:lvl5pPr marL="1827980" indent="0">
              <a:buNone/>
              <a:defRPr sz="900"/>
            </a:lvl5pPr>
            <a:lvl6pPr marL="2284974" indent="0">
              <a:buNone/>
              <a:defRPr sz="900"/>
            </a:lvl6pPr>
            <a:lvl7pPr marL="2741969" indent="0">
              <a:buNone/>
              <a:defRPr sz="900"/>
            </a:lvl7pPr>
            <a:lvl8pPr marL="3198964" indent="0">
              <a:buNone/>
              <a:defRPr sz="900"/>
            </a:lvl8pPr>
            <a:lvl9pPr marL="365595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2755327624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95" indent="0">
              <a:buNone/>
              <a:defRPr sz="2800"/>
            </a:lvl2pPr>
            <a:lvl3pPr marL="913989" indent="0">
              <a:buNone/>
              <a:defRPr sz="2400"/>
            </a:lvl3pPr>
            <a:lvl4pPr marL="1370984" indent="0">
              <a:buNone/>
              <a:defRPr sz="2000"/>
            </a:lvl4pPr>
            <a:lvl5pPr marL="1827980" indent="0">
              <a:buNone/>
              <a:defRPr sz="2000"/>
            </a:lvl5pPr>
            <a:lvl6pPr marL="2284974" indent="0">
              <a:buNone/>
              <a:defRPr sz="2000"/>
            </a:lvl6pPr>
            <a:lvl7pPr marL="2741969" indent="0">
              <a:buNone/>
              <a:defRPr sz="2000"/>
            </a:lvl7pPr>
            <a:lvl8pPr marL="3198964" indent="0">
              <a:buNone/>
              <a:defRPr sz="2000"/>
            </a:lvl8pPr>
            <a:lvl9pPr marL="365595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95" indent="0">
              <a:buNone/>
              <a:defRPr sz="1200"/>
            </a:lvl2pPr>
            <a:lvl3pPr marL="913989" indent="0">
              <a:buNone/>
              <a:defRPr sz="1000"/>
            </a:lvl3pPr>
            <a:lvl4pPr marL="1370984" indent="0">
              <a:buNone/>
              <a:defRPr sz="900"/>
            </a:lvl4pPr>
            <a:lvl5pPr marL="1827980" indent="0">
              <a:buNone/>
              <a:defRPr sz="900"/>
            </a:lvl5pPr>
            <a:lvl6pPr marL="2284974" indent="0">
              <a:buNone/>
              <a:defRPr sz="900"/>
            </a:lvl6pPr>
            <a:lvl7pPr marL="2741969" indent="0">
              <a:buNone/>
              <a:defRPr sz="900"/>
            </a:lvl7pPr>
            <a:lvl8pPr marL="3198964" indent="0">
              <a:buNone/>
              <a:defRPr sz="900"/>
            </a:lvl8pPr>
            <a:lvl9pPr marL="365595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16168845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60"/>
            <a:ext cx="8363938" cy="62068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70"/>
            <a:ext cx="8363938" cy="20056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4306441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4996937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6092" y="33338"/>
            <a:ext cx="2124075" cy="4419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61" y="33338"/>
            <a:ext cx="6219825" cy="4419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09737304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35769"/>
            <a:ext cx="8229600" cy="3429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928691"/>
            <a:ext cx="4038600" cy="36659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28693"/>
            <a:ext cx="4038600" cy="17752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818215"/>
            <a:ext cx="4038600" cy="17764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64884649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6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90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4" y="442915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7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884" indent="-3428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53589482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884" indent="-342884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5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126574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1" y="1436690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2" y="2190365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90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2" y="1336676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2" y="1873015"/>
            <a:ext cx="5638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6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4" y="442915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90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7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17021610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56847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91" y="627461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8" y="627461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8226156"/>
      </p:ext>
    </p:extLst>
  </p:cSld>
  <p:clrMapOvr>
    <a:masterClrMapping/>
  </p:clrMapOvr>
  <p:transition>
    <p:pull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7" y="0"/>
            <a:ext cx="7211144" cy="576064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516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7211144" cy="576064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23731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60"/>
            <a:ext cx="8363938" cy="62068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64"/>
            <a:ext cx="8363938" cy="2005677"/>
          </a:xfrm>
        </p:spPr>
        <p:txBody>
          <a:bodyPr/>
          <a:lstStyle>
            <a:lvl1pPr marL="460145" indent="-460145">
              <a:buFontTx/>
              <a:buBlip>
                <a:blip r:embed="rId3"/>
              </a:buBlip>
              <a:defRPr/>
            </a:lvl1pPr>
            <a:lvl2pPr marL="855236" indent="-395090">
              <a:buFontTx/>
              <a:buBlip>
                <a:blip r:embed="rId3"/>
              </a:buBlip>
              <a:defRPr/>
            </a:lvl2pPr>
            <a:lvl3pPr marL="1258259" indent="-403025">
              <a:buFontTx/>
              <a:buBlip>
                <a:blip r:embed="rId3"/>
              </a:buBlip>
              <a:defRPr/>
            </a:lvl3pPr>
            <a:lvl4pPr marL="1604161" indent="-345902">
              <a:buFontTx/>
              <a:buBlip>
                <a:blip r:embed="rId3"/>
              </a:buBlip>
              <a:defRPr/>
            </a:lvl4pPr>
            <a:lvl5pPr marL="1940543" indent="-33638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6507184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5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4" tIns="43898" rIns="87794" bIns="43898"/>
          <a:lstStyle/>
          <a:p>
            <a:pPr defTabSz="87784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4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4" tIns="43898" rIns="87794" bIns="43898"/>
          <a:lstStyle/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719512544"/>
              </p:ext>
            </p:extLst>
          </p:nvPr>
        </p:nvGraphicFramePr>
        <p:xfrm>
          <a:off x="4704916" y="5362965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730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15/08/2018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7" y="4767264"/>
            <a:ext cx="371475" cy="273844"/>
          </a:xfrm>
          <a:prstGeom prst="rect">
            <a:avLst/>
          </a:prstGeom>
        </p:spPr>
        <p:txBody>
          <a:bodyPr lIns="68577" tIns="34289" rIns="68577" bIns="34289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478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675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>
            <a:spLocks/>
          </p:cNvSpPr>
          <p:nvPr userDrawn="1"/>
        </p:nvSpPr>
        <p:spPr bwMode="auto">
          <a:xfrm>
            <a:off x="257176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7558090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18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4" y="442915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18"/>
          <p:cNvGrpSpPr>
            <a:grpSpLocks/>
          </p:cNvGrpSpPr>
          <p:nvPr userDrawn="1"/>
        </p:nvGrpSpPr>
        <p:grpSpPr bwMode="auto">
          <a:xfrm>
            <a:off x="144463" y="2320927"/>
            <a:ext cx="6372225" cy="3059113"/>
            <a:chOff x="395536" y="2897458"/>
            <a:chExt cx="4549883" cy="2184448"/>
          </a:xfrm>
        </p:grpSpPr>
        <p:pic>
          <p:nvPicPr>
            <p:cNvPr id="9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040" y="1206388"/>
            <a:ext cx="7772400" cy="857514"/>
          </a:xfrm>
        </p:spPr>
        <p:txBody>
          <a:bodyPr>
            <a:normAutofit/>
          </a:bodyPr>
          <a:lstStyle>
            <a:lvl1pPr algn="l">
              <a:defRPr lang="zh-CN" altLang="en-US" sz="3600" b="1" i="0" kern="1200" dirty="0">
                <a:solidFill>
                  <a:srgbClr val="00549A"/>
                </a:solidFill>
                <a:latin typeface="Arial Black" pitchFamily="34" charset="0"/>
                <a:ea typeface="微软雅黑" pitchFamily="34" charset="-122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5425" y="2312523"/>
            <a:ext cx="3587021" cy="1022626"/>
          </a:xfrm>
        </p:spPr>
        <p:txBody>
          <a:bodyPr>
            <a:normAutofit/>
          </a:bodyPr>
          <a:lstStyle>
            <a:lvl1pPr marL="342884" indent="-3428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lang="zh-CN" altLang="en-US" sz="2000" kern="1200" dirty="0">
                <a:solidFill>
                  <a:schemeClr val="tx1"/>
                </a:solidFill>
                <a:latin typeface="黑体" pitchFamily="2" charset="-122"/>
                <a:ea typeface="微软雅黑" pitchFamily="34" charset="-122"/>
                <a:cs typeface="+mn-cs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7588052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41974"/>
            <a:ext cx="8424936" cy="3852651"/>
          </a:xfrm>
        </p:spPr>
        <p:txBody>
          <a:bodyPr>
            <a:normAutofit/>
          </a:bodyPr>
          <a:lstStyle>
            <a:lvl1pPr marL="342884" indent="-342884">
              <a:buSzPct val="10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5" y="2"/>
            <a:ext cx="7128197" cy="520095"/>
          </a:xfrm>
        </p:spPr>
        <p:txBody>
          <a:bodyPr>
            <a:normAutofit/>
          </a:bodyPr>
          <a:lstStyle>
            <a:lvl1pPr algn="l">
              <a:defRPr sz="26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336827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71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4521201" y="1436690"/>
            <a:ext cx="1811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4800" smtClean="0">
                <a:solidFill>
                  <a:srgbClr val="404040"/>
                </a:solidFill>
                <a:latin typeface="Goudy Old Style" pitchFamily="18" charset="0"/>
                <a:ea typeface="Helvetica Neue UltraLight"/>
                <a:cs typeface="Helvetica Neue UltraLight"/>
                <a:sym typeface="Helvetica Neue UltraLight"/>
              </a:rPr>
              <a:t>Thanks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4051302" y="2190365"/>
            <a:ext cx="1021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mtClean="0">
                <a:solidFill>
                  <a:srgbClr val="404040"/>
                </a:solidFill>
                <a:latin typeface="Arial Narrow" pitchFamily="34" charset="0"/>
                <a:sym typeface="Arial Narrow" pitchFamily="34" charset="0"/>
              </a:rPr>
              <a:t>terima kasih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3492500" y="1276350"/>
            <a:ext cx="923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3600" smtClean="0">
                <a:solidFill>
                  <a:srgbClr val="404040"/>
                </a:solidFill>
                <a:sym typeface="Arial" pitchFamily="34" charset="0"/>
              </a:rPr>
              <a:t>感謝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5199063" y="2097090"/>
            <a:ext cx="12319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480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Microsoft YaHei Bold"/>
                <a:sym typeface="Microsoft YaHei Bold"/>
              </a:rPr>
              <a:t>谢谢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5403852" y="1336676"/>
            <a:ext cx="1025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600" smtClean="0">
                <a:solidFill>
                  <a:srgbClr val="404040"/>
                </a:solidFill>
                <a:sym typeface="Arial" pitchFamily="34" charset="0"/>
              </a:rPr>
              <a:t>ありがとう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492502" y="1873015"/>
            <a:ext cx="5638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000" smtClean="0">
                <a:solidFill>
                  <a:srgbClr val="404040"/>
                </a:solidFill>
                <a:ea typeface="Thonburi"/>
                <a:cs typeface="Thonburi"/>
                <a:sym typeface="Arial" pitchFamily="34" charset="0"/>
              </a:rPr>
              <a:t>ขอบคุณ</a:t>
            </a:r>
          </a:p>
        </p:txBody>
      </p:sp>
      <p:sp>
        <p:nvSpPr>
          <p:cNvPr id="9" name="Rectangle 37"/>
          <p:cNvSpPr>
            <a:spLocks/>
          </p:cNvSpPr>
          <p:nvPr userDrawn="1"/>
        </p:nvSpPr>
        <p:spPr bwMode="auto">
          <a:xfrm>
            <a:off x="257176" y="4767263"/>
            <a:ext cx="2874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版权所有</a:t>
            </a:r>
            <a:r>
              <a:rPr lang="en-US" altLang="zh-CN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Helvetica Neue"/>
              </a:rPr>
              <a:t>©1993-2012</a:t>
            </a: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Microsoft YaHei Bold"/>
              </a:rPr>
              <a:t>金蝶软件（中国）有限公司</a:t>
            </a:r>
          </a:p>
        </p:txBody>
      </p:sp>
      <p:pic>
        <p:nvPicPr>
          <p:cNvPr id="10" name="图片 25" descr="20120325大品牌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4" y="442915"/>
            <a:ext cx="2025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7558090" y="4843463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 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24"/>
          <p:cNvGrpSpPr>
            <a:grpSpLocks/>
          </p:cNvGrpSpPr>
          <p:nvPr userDrawn="1"/>
        </p:nvGrpSpPr>
        <p:grpSpPr bwMode="auto">
          <a:xfrm>
            <a:off x="144463" y="2320927"/>
            <a:ext cx="6372225" cy="3059113"/>
            <a:chOff x="395536" y="2897458"/>
            <a:chExt cx="4549883" cy="2184448"/>
          </a:xfrm>
        </p:grpSpPr>
        <p:pic>
          <p:nvPicPr>
            <p:cNvPr id="13" name="Picture 2" descr="C:\Users\yibo_wang\Desktop\素材\閲戣澏PPT姣嶇増瑙嗚鍏冪礌\灏忔柟鐮栦晶瑙嗗浘\PPT C-orange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897458"/>
              <a:ext cx="2122564" cy="212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K:\201203盛世确认可用输出\PPT\素材\玻璃砖素材\PPT C Lego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3739"/>
            <a:stretch>
              <a:fillRect/>
            </a:stretch>
          </p:blipFill>
          <p:spPr bwMode="auto">
            <a:xfrm>
              <a:off x="1966894" y="2930672"/>
              <a:ext cx="2978525" cy="215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86023496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764251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91" y="627461"/>
            <a:ext cx="4135437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8" y="627461"/>
            <a:ext cx="4137025" cy="38254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65438745"/>
      </p:ext>
    </p:extLst>
  </p:cSld>
  <p:clrMapOvr>
    <a:masterClrMapping/>
  </p:clrMapOvr>
  <p:transition>
    <p:pull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5497" y="0"/>
            <a:ext cx="7211144" cy="576064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1.0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53757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7211144" cy="576064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3.0 </a:t>
            </a:r>
            <a:r>
              <a:rPr lang="zh-CN" altLang="en-US" dirty="0" smtClean="0"/>
              <a:t>请输入标题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7018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64"/>
            <a:ext cx="8363938" cy="2005677"/>
          </a:xfrm>
        </p:spPr>
        <p:txBody>
          <a:bodyPr/>
          <a:lstStyle>
            <a:lvl1pPr marL="460145" indent="-46014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236" indent="-395090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259" indent="-4030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161" indent="-345902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0543" indent="-33638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98500754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E859-18DA-AA47-857F-8A8E3938ED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5"/>
          <p:cNvSpPr>
            <a:spLocks noChangeArrowheads="1"/>
          </p:cNvSpPr>
          <p:nvPr userDrawn="1"/>
        </p:nvSpPr>
        <p:spPr bwMode="auto">
          <a:xfrm>
            <a:off x="2987825" y="5329024"/>
            <a:ext cx="1185862" cy="278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4" tIns="43898" rIns="87794" bIns="43898"/>
          <a:lstStyle/>
          <a:p>
            <a:pPr defTabSz="87784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配色参考方案：</a:t>
            </a:r>
          </a:p>
          <a:p>
            <a:pPr defTabSz="877844">
              <a:lnSpc>
                <a:spcPct val="120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建议同一页面内不超过四种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颜色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Char char="l"/>
            </a:pPr>
            <a:endParaRPr lang="zh-CN" altLang="en-US" sz="12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" y="5329024"/>
            <a:ext cx="3131840" cy="177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7794" tIns="43898" rIns="87794" bIns="43898"/>
          <a:lstStyle/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中文标准字体：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微软雅黑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中文可用字体：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方正兰亭准黑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宋体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楷体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仿宋</a:t>
            </a:r>
            <a:r>
              <a:rPr 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\</a:t>
            </a:r>
            <a:r>
              <a:rPr 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黑体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</a:pP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  <a:p>
            <a:pPr defTabSz="877844">
              <a:lnSpc>
                <a:spcPct val="125000"/>
              </a:lnSpc>
              <a:buClr>
                <a:srgbClr val="EEECE1"/>
              </a:buClr>
              <a:buSzPct val="60000"/>
              <a:buFont typeface="Wingdings" charset="0"/>
              <a:buNone/>
              <a:defRPr/>
            </a:pPr>
            <a:r>
              <a:rPr lang="en-US" altLang="zh-CN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遵守国家版权法规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不得</a:t>
            </a:r>
            <a:r>
              <a:rPr lang="en-US" altLang="en-US" sz="1200" dirty="0" err="1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使用非授权字体</a:t>
            </a:r>
            <a:endParaRPr lang="en-US" sz="1200" dirty="0" smtClean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3677972425"/>
              </p:ext>
            </p:extLst>
          </p:nvPr>
        </p:nvGraphicFramePr>
        <p:xfrm>
          <a:off x="4704916" y="5362965"/>
          <a:ext cx="4450832" cy="1159330"/>
        </p:xfrm>
        <a:graphic>
          <a:graphicData uri="http://schemas.openxmlformats.org/drawingml/2006/table">
            <a:tbl>
              <a:tblPr/>
              <a:tblGrid>
                <a:gridCol w="851049"/>
                <a:gridCol w="851049"/>
                <a:gridCol w="1247907"/>
                <a:gridCol w="1500827"/>
              </a:tblGrid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金蝶蓝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C:100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G:91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天蓝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C:70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G:185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B:239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C:75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Y:75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R:19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G:174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B:103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橘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M:60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Y:100</a:t>
                      </a: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R:240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G:131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8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辅助色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灰</a:t>
                      </a:r>
                    </a:p>
                  </a:txBody>
                  <a:tcPr marL="13103" marR="13103" marT="1310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K:85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R:76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G:73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B:72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3103" marR="13103" marT="131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han_lu\Desktop\201203盛世确认可用输出\PPT\素材\金蝶PPT母版视觉元素\金蝶LOGO色块表现\Untitled 2-0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09121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n_lu\Desktop\201203盛世确认可用输出\PPT\素材\金蝶PPT母版视觉元素\金蝶LOGO色块表现\Untitled 2-02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631528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an_lu\Desktop\201203盛世确认可用输出\PPT\素材\金蝶PPT母版视觉元素\金蝶LOGO色块表现\Untitled 2-03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4190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han_lu\Desktop\201203盛世确认可用输出\PPT\素材\金蝶PPT母版视觉元素\金蝶LOGO色块表现\Untitled 2-04.png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8671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han_lu\Desktop\201203盛世确认可用输出\PPT\素材\金蝶PPT母版视觉元素\金蝶LOGO色块表现\Untitled 2-05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644008" y="564308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77824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15/08/2018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3877" y="4767264"/>
            <a:ext cx="371475" cy="273844"/>
          </a:xfrm>
          <a:prstGeom prst="rect">
            <a:avLst/>
          </a:prstGeom>
        </p:spPr>
        <p:txBody>
          <a:bodyPr lIns="68577" tIns="34289" rIns="68577" bIns="34289"/>
          <a:lstStyle/>
          <a:p>
            <a:fld id="{BD3C9449-514E-4F2F-BDF6-E5528CC1E8B5}" type="slidenum">
              <a:rPr lang="id-ID" sz="2000" smtClean="0">
                <a:solidFill>
                  <a:prstClr val="black"/>
                </a:solidFill>
                <a:latin typeface="宋体" charset="-122"/>
                <a:ea typeface="宋体" charset="-122"/>
              </a:rPr>
              <a:pPr/>
              <a:t>‹#›</a:t>
            </a:fld>
            <a:endParaRPr lang="id-ID" sz="2000">
              <a:solidFill>
                <a:prstClr val="black"/>
              </a:solidFill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2166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530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3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47406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en-US" altLang="zh-CN" sz="480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en-US" altLang="zh-CN" sz="140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zh-CN" altLang="en-US" sz="360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zh-CN" altLang="en-US" sz="480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zh-CN" altLang="en-US" sz="24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117" y="1890317"/>
              <a:ext cx="502135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/>
              <a:r>
                <a:rPr lang="en-US" altLang="zh-CN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57" y="477812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18" tIns="6668" rIns="55718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3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5458" y="172468"/>
            <a:ext cx="8403269" cy="525528"/>
          </a:xfrm>
        </p:spPr>
        <p:txBody>
          <a:bodyPr/>
          <a:lstStyle>
            <a:lvl1pPr>
              <a:defRPr sz="200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3572"/>
          <a:stretch/>
        </p:blipFill>
        <p:spPr>
          <a:xfrm>
            <a:off x="7219939" y="184371"/>
            <a:ext cx="1080914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44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7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7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589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40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2671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8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0" indent="-119057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82" indent="-15398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74" indent="-123819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14" indent="-16033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562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8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0" indent="-11905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82" indent="-15398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74" indent="-12381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14" indent="-16033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010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8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0" indent="-11905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82" indent="-15398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74" indent="-12381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14" indent="-16033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5009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67"/>
            <a:ext cx="4115872" cy="2134431"/>
          </a:xfrm>
        </p:spPr>
        <p:txBody>
          <a:bodyPr/>
          <a:lstStyle>
            <a:lvl1pPr marL="339806" indent="-33980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002" indent="-325261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309" indent="-288240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005" indent="-273695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5244" indent="-28030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2" y="1085867"/>
            <a:ext cx="4115872" cy="2134431"/>
          </a:xfrm>
        </p:spPr>
        <p:txBody>
          <a:bodyPr/>
          <a:lstStyle>
            <a:lvl1pPr marL="347741" indent="-347741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002" indent="-33980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241" indent="-30278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005" indent="-26576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5244" indent="-273695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35415962"/>
      </p:ext>
    </p:extLst>
  </p:cSld>
  <p:clrMapOvr>
    <a:masterClrMapping/>
  </p:clrMapOvr>
  <p:transition>
    <p:cut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1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" y="4735043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3870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7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7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8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0" indent="-119057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82" indent="-15398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74" indent="-123819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14" indent="-16033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2651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67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 smtClean="0"/>
              <a:t>49</a:t>
            </a:r>
            <a:r>
              <a:rPr lang="en-US" dirty="0" smtClean="0"/>
              <a:t>pt – </a:t>
            </a:r>
            <a:br>
              <a:rPr lang="en-US" dirty="0" smtClean="0"/>
            </a:br>
            <a:r>
              <a:rPr lang="en-US" dirty="0" smtClean="0"/>
              <a:t>CONTENT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BULLET</a:t>
            </a:r>
            <a:r>
              <a:rPr lang="en-US" dirty="0"/>
              <a:t>/DASH </a:t>
            </a:r>
            <a:r>
              <a:rPr lang="en-US" altLang="zh-CN" dirty="0" smtClean="0"/>
              <a:t>49</a:t>
            </a:r>
            <a:r>
              <a:rPr lang="en-US" dirty="0" smtClean="0"/>
              <a:t>pt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164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1" y="1109368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68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02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55" indent="-115882">
              <a:defRPr sz="1600">
                <a:solidFill>
                  <a:schemeClr val="tx1"/>
                </a:solidFill>
              </a:defRPr>
            </a:lvl2pPr>
            <a:lvl3pPr marL="377807" indent="-163505">
              <a:defRPr sz="1500">
                <a:solidFill>
                  <a:schemeClr val="tx1"/>
                </a:solidFill>
              </a:defRPr>
            </a:lvl3pPr>
            <a:lvl4pPr marL="533374" indent="-123819">
              <a:tabLst/>
              <a:defRPr sz="1400">
                <a:solidFill>
                  <a:schemeClr val="tx1"/>
                </a:solidFill>
              </a:defRPr>
            </a:lvl4pPr>
            <a:lvl5pPr marL="723864" indent="-15398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84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55" indent="-115882">
              <a:defRPr sz="1600">
                <a:solidFill>
                  <a:schemeClr val="tx1"/>
                </a:solidFill>
              </a:defRPr>
            </a:lvl2pPr>
            <a:lvl3pPr marL="377807" indent="-163505">
              <a:defRPr sz="1500">
                <a:solidFill>
                  <a:schemeClr val="tx1"/>
                </a:solidFill>
              </a:defRPr>
            </a:lvl3pPr>
            <a:lvl4pPr marL="533374" indent="-123819">
              <a:tabLst/>
              <a:defRPr sz="1400">
                <a:solidFill>
                  <a:schemeClr val="tx1"/>
                </a:solidFill>
              </a:defRPr>
            </a:lvl4pPr>
            <a:lvl5pPr marL="723864" indent="-153980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977240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294" indent="-7937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288" indent="-8413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484" indent="-65085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842" indent="-8254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83742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1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294" indent="-7937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288" indent="-8413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484" indent="-65085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842" indent="-82546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351849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40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294" indent="-79371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288" indent="-84134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484" indent="-65085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842" indent="-82546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="" xmlns:p14="http://schemas.microsoft.com/office/powerpoint/2010/main" val="1543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80405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3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47406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80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80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117" y="1890317"/>
              <a:ext cx="502135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7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457178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57" y="477812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18" tIns="6668" rIns="55718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457178" fontAlgn="auto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4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5457" y="172468"/>
            <a:ext cx="8403269" cy="525528"/>
          </a:xfrm>
        </p:spPr>
        <p:txBody>
          <a:bodyPr/>
          <a:lstStyle>
            <a:lvl1pPr>
              <a:defRPr sz="200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3572"/>
          <a:stretch/>
        </p:blipFill>
        <p:spPr>
          <a:xfrm>
            <a:off x="7219939" y="184371"/>
            <a:ext cx="1080914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927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2" y="4735042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 userDrawn="1"/>
        </p:nvSpPr>
        <p:spPr bwMode="auto">
          <a:xfrm>
            <a:off x="443870" y="4924535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89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89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345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19467"/>
            <a:ext cx="4115872" cy="698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6953" indent="0">
              <a:buNone/>
              <a:defRPr sz="2000" b="1"/>
            </a:lvl2pPr>
            <a:lvl3pPr marL="913907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2" indent="0">
              <a:buNone/>
              <a:defRPr sz="1600" b="1"/>
            </a:lvl5pPr>
            <a:lvl6pPr marL="2284766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2" indent="0">
              <a:buNone/>
              <a:defRPr sz="1600" b="1"/>
            </a:lvl8pPr>
            <a:lvl9pPr marL="36556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00210"/>
            <a:ext cx="4114800" cy="1860253"/>
          </a:xfrm>
        </p:spPr>
        <p:txBody>
          <a:bodyPr/>
          <a:lstStyle>
            <a:lvl1pPr marL="281629" indent="-281629">
              <a:buFontTx/>
              <a:buBlip>
                <a:blip r:embed="rId2"/>
              </a:buBlip>
              <a:defRPr sz="2300"/>
            </a:lvl1pPr>
            <a:lvl2pPr marL="561937" indent="-265763">
              <a:buFontTx/>
              <a:buBlip>
                <a:blip r:embed="rId2"/>
              </a:buBlip>
              <a:defRPr sz="2000"/>
            </a:lvl2pPr>
            <a:lvl3pPr marL="813156" indent="-243285">
              <a:buFontTx/>
              <a:buBlip>
                <a:blip r:embed="rId2"/>
              </a:buBlip>
              <a:defRPr sz="1800"/>
            </a:lvl3pPr>
            <a:lvl4pPr marL="1049830" indent="-228741">
              <a:buFontTx/>
              <a:buBlip>
                <a:blip r:embed="rId2"/>
              </a:buBlip>
              <a:defRPr sz="1700"/>
            </a:lvl4pPr>
            <a:lvl5pPr marL="1278570" indent="-206264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2" y="619467"/>
            <a:ext cx="4115872" cy="69890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6953" indent="0">
              <a:buNone/>
              <a:defRPr sz="2000" b="1"/>
            </a:lvl2pPr>
            <a:lvl3pPr marL="913907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2" indent="0">
              <a:buNone/>
              <a:defRPr sz="1600" b="1"/>
            </a:lvl5pPr>
            <a:lvl6pPr marL="2284766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2" indent="0">
              <a:buNone/>
              <a:defRPr sz="1600" b="1"/>
            </a:lvl8pPr>
            <a:lvl9pPr marL="36556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2" y="1600210"/>
            <a:ext cx="4115872" cy="1860253"/>
          </a:xfrm>
        </p:spPr>
        <p:txBody>
          <a:bodyPr/>
          <a:lstStyle>
            <a:lvl1pPr marL="296173" indent="-296173">
              <a:buFontTx/>
              <a:buBlip>
                <a:blip r:embed="rId2"/>
              </a:buBlip>
              <a:defRPr sz="2300"/>
            </a:lvl1pPr>
            <a:lvl2pPr marL="569870" indent="-273695">
              <a:buFontTx/>
              <a:buBlip>
                <a:blip r:embed="rId2"/>
              </a:buBlip>
              <a:defRPr sz="2000"/>
            </a:lvl2pPr>
            <a:lvl3pPr marL="821087" indent="-244607">
              <a:buFontTx/>
              <a:buBlip>
                <a:blip r:embed="rId2"/>
              </a:buBlip>
              <a:defRPr sz="1800"/>
            </a:lvl3pPr>
            <a:lvl4pPr marL="1049830" indent="-236675">
              <a:buFontTx/>
              <a:buBlip>
                <a:blip r:embed="rId2"/>
              </a:buBlip>
              <a:defRPr sz="1700"/>
            </a:lvl4pPr>
            <a:lvl5pPr marL="1278570" indent="-220808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3072654"/>
      </p:ext>
    </p:extLst>
  </p:cSld>
  <p:clrMapOvr>
    <a:masterClrMapping/>
  </p:clrMapOvr>
  <p:transition>
    <p:cut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08436"/>
            <a:ext cx="8403269" cy="525528"/>
          </a:xfr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6491"/>
          <a:stretch/>
        </p:blipFill>
        <p:spPr>
          <a:xfrm>
            <a:off x="7219939" y="184371"/>
            <a:ext cx="1033413" cy="338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4126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7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4" indent="-119060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91" indent="-153984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87" indent="-123822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32" indent="-160334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516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7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4" indent="-11906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91" indent="-15398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87" indent="-123822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32" indent="-16033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04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7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4" indent="-11906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91" indent="-15398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87" indent="-123822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32" indent="-16033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507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70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" y="4735042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3870" y="4924535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89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prstClr val="white"/>
                </a:solidFill>
                <a:latin typeface="Arial"/>
                <a:cs typeface="Arial"/>
              </a:rPr>
              <a:pPr defTabSz="457189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7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4" indent="-119060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291" indent="-15398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387" indent="-123822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32" indent="-160334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 smtClean="0"/>
              <a:t>1</a:t>
            </a:r>
            <a:r>
              <a:rPr lang="en-US" altLang="zh-CN" dirty="0" smtClean="0"/>
              <a:t>2</a:t>
            </a:r>
            <a:r>
              <a:rPr lang="en-US" dirty="0" smtClean="0"/>
              <a:t>pt </a:t>
            </a:r>
            <a:r>
              <a:rPr lang="en-US" dirty="0"/>
              <a:t>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103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67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 smtClean="0"/>
              <a:t>49</a:t>
            </a:r>
            <a:r>
              <a:rPr lang="en-US" dirty="0" smtClean="0"/>
              <a:t>pt – </a:t>
            </a:r>
            <a:br>
              <a:rPr lang="en-US" dirty="0" smtClean="0"/>
            </a:br>
            <a:r>
              <a:rPr lang="en-US" dirty="0" smtClean="0"/>
              <a:t>CONTENT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BULLET</a:t>
            </a:r>
            <a:r>
              <a:rPr lang="en-US" dirty="0"/>
              <a:t>/DASH </a:t>
            </a:r>
            <a:r>
              <a:rPr lang="en-US" altLang="zh-CN" dirty="0" smtClean="0"/>
              <a:t>49</a:t>
            </a:r>
            <a:r>
              <a:rPr lang="en-US" dirty="0" smtClean="0"/>
              <a:t>pt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59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100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1109367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67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01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59" indent="-115885">
              <a:defRPr sz="1600">
                <a:solidFill>
                  <a:schemeClr val="tx1"/>
                </a:solidFill>
              </a:defRPr>
            </a:lvl2pPr>
            <a:lvl3pPr marL="377816" indent="-163509">
              <a:defRPr sz="1500">
                <a:solidFill>
                  <a:schemeClr val="tx1"/>
                </a:solidFill>
              </a:defRPr>
            </a:lvl3pPr>
            <a:lvl4pPr marL="533387" indent="-123822">
              <a:tabLst/>
              <a:defRPr sz="1400">
                <a:solidFill>
                  <a:schemeClr val="tx1"/>
                </a:solidFill>
              </a:defRPr>
            </a:lvl4pPr>
            <a:lvl5pPr marL="723882" indent="-153984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83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59" indent="-115885">
              <a:defRPr sz="1600">
                <a:solidFill>
                  <a:schemeClr val="tx1"/>
                </a:solidFill>
              </a:defRPr>
            </a:lvl2pPr>
            <a:lvl3pPr marL="377816" indent="-163509">
              <a:defRPr sz="1500">
                <a:solidFill>
                  <a:schemeClr val="tx1"/>
                </a:solidFill>
              </a:defRPr>
            </a:lvl3pPr>
            <a:lvl4pPr marL="533387" indent="-123822">
              <a:tabLst/>
              <a:defRPr sz="1400">
                <a:solidFill>
                  <a:schemeClr val="tx1"/>
                </a:solidFill>
              </a:defRPr>
            </a:lvl4pPr>
            <a:lvl5pPr marL="723882" indent="-153984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968738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0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297" indent="-79373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294" indent="-84136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492" indent="-65087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853" indent="-82548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74010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74061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9" y="234150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297" indent="-79373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294" indent="-84136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492" indent="-65087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853" indent="-82548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117364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5256410"/>
      </p:ext>
    </p:extLst>
  </p:cSld>
  <p:clrMapOvr>
    <a:masterClrMapping/>
  </p:clrMapOvr>
  <p:transition>
    <p:cut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39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297" indent="-79373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294" indent="-84136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492" indent="-65087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853" indent="-82548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="" xmlns:p14="http://schemas.microsoft.com/office/powerpoint/2010/main" val="195884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02026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4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47405" y="2104268"/>
            <a:ext cx="3198503" cy="1558599"/>
            <a:chOff x="3481537" y="1273911"/>
            <a:chExt cx="3201023" cy="1563794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408605" y="1435314"/>
              <a:ext cx="2021375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80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145985" y="2218633"/>
              <a:ext cx="807347" cy="22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81537" y="1274681"/>
              <a:ext cx="924057" cy="55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192920" y="2096579"/>
              <a:ext cx="1232076" cy="74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80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142464" y="1273911"/>
              <a:ext cx="1540096" cy="37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535318" y="1890315"/>
              <a:ext cx="501734" cy="27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4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56" y="4778119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0" tIns="6668" rIns="55720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457189" fontAlgn="auto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prstClr val="white">
                    <a:alpha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7408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64526485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Ta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E:\Duotone_02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" y="0"/>
            <a:ext cx="8753373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39756" y="1456488"/>
            <a:ext cx="3086904" cy="894604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59101" y="4227804"/>
            <a:ext cx="1702409" cy="741180"/>
            <a:chOff x="8941983" y="3690298"/>
            <a:chExt cx="2594343" cy="1129797"/>
          </a:xfrm>
          <a:effectLst>
            <a:reflection blurRad="6350" stA="11000" endPos="15000" dist="101600" dir="5400000" sy="-100000" algn="bl" rotWithShape="0"/>
          </a:effectLst>
        </p:grpSpPr>
        <p:sp>
          <p:nvSpPr>
            <p:cNvPr id="6" name="Rectangle 5"/>
            <p:cNvSpPr/>
            <p:nvPr/>
          </p:nvSpPr>
          <p:spPr bwMode="auto">
            <a:xfrm>
              <a:off x="8941983" y="4426691"/>
              <a:ext cx="2594343" cy="39340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548640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3643"/>
              <a:endParaRPr lang="en-US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Condensed" pitchFamily="34" charset="0"/>
              </a:endParaRPr>
            </a:p>
          </p:txBody>
        </p:sp>
        <p:pic>
          <p:nvPicPr>
            <p:cNvPr id="7" name="Picture 3" descr="\\SFP\Work\White_Whale\7-20753_TechEd_Keynote\Walk_In_Deck\Format\e_Keynote_Walkin_-_TechEd_NA_2011_2011415182315.jpe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43772" y="3690298"/>
              <a:ext cx="2589196" cy="7440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 userDrawn="1"/>
        </p:nvSpPr>
        <p:spPr>
          <a:xfrm>
            <a:off x="127521" y="118863"/>
            <a:ext cx="2339484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907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Scan the Tag </a:t>
            </a:r>
            <a:r>
              <a:rPr lang="en-US" sz="3600" b="1" dirty="0">
                <a:solidFill>
                  <a:srgbClr val="FFC425">
                    <a:alpha val="99000"/>
                  </a:srgbClr>
                </a:solidFill>
                <a:latin typeface="Arial"/>
                <a:ea typeface="+mn-ea"/>
              </a:rPr>
              <a:t/>
            </a:r>
            <a:br>
              <a:rPr lang="en-US" sz="3600" b="1" dirty="0">
                <a:solidFill>
                  <a:srgbClr val="FFC425">
                    <a:alpha val="99000"/>
                  </a:srgbClr>
                </a:solidFill>
                <a:latin typeface="Arial"/>
                <a:ea typeface="+mn-ea"/>
              </a:rPr>
            </a:br>
            <a:r>
              <a:rPr lang="en-US" sz="3600" dirty="0">
                <a:solidFill>
                  <a:srgbClr val="000000">
                    <a:lumMod val="50000"/>
                    <a:lumOff val="50000"/>
                    <a:alpha val="99000"/>
                  </a:srgbClr>
                </a:solidFill>
                <a:latin typeface="Arial"/>
                <a:ea typeface="+mn-ea"/>
              </a:rPr>
              <a:t>to evaluate this session now on </a:t>
            </a:r>
            <a:r>
              <a:rPr lang="en-US" sz="3600" b="1" dirty="0" err="1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myTech•Ed</a:t>
            </a:r>
            <a:r>
              <a:rPr lang="en-US" sz="3600" b="1" dirty="0">
                <a:solidFill>
                  <a:srgbClr val="03C2F1">
                    <a:alpha val="99000"/>
                  </a:srgbClr>
                </a:solidFill>
                <a:latin typeface="Arial"/>
                <a:ea typeface="+mn-ea"/>
              </a:rPr>
              <a:t> Mobile</a:t>
            </a:r>
            <a:endParaRPr lang="en-US" sz="3600" b="1" dirty="0">
              <a:solidFill>
                <a:srgbClr val="F09A1F"/>
              </a:solidFill>
              <a:latin typeface="Arial"/>
              <a:ea typeface="+mn-ea"/>
            </a:endParaRPr>
          </a:p>
        </p:txBody>
      </p:sp>
      <p:sp>
        <p:nvSpPr>
          <p:cNvPr id="9" name="Isosceles Triangle 8"/>
          <p:cNvSpPr/>
          <p:nvPr userDrawn="1"/>
        </p:nvSpPr>
        <p:spPr bwMode="auto">
          <a:xfrm rot="16200000">
            <a:off x="2238096" y="2253292"/>
            <a:ext cx="3098491" cy="150487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0000">
                <a:schemeClr val="tx1"/>
              </a:gs>
              <a:gs pos="100000">
                <a:schemeClr val="accent1">
                  <a:alpha val="72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1" tIns="45696" rIns="91391" bIns="45696" numCol="1" rtlCol="0" anchor="ctr" anchorCtr="0" compatLnSpc="1">
            <a:prstTxWarp prst="textNoShape">
              <a:avLst/>
            </a:prstTxWarp>
          </a:bodyPr>
          <a:lstStyle/>
          <a:p>
            <a:pPr algn="ctr" defTabSz="913643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FFFFFF">
                  <a:alpha val="99000"/>
                </a:srgbClr>
              </a:solidFill>
            </a:endParaRPr>
          </a:p>
        </p:txBody>
      </p:sp>
      <p:pic>
        <p:nvPicPr>
          <p:cNvPr id="10" name="Picture 7" descr="\\adisvr2\Shared\ADI_Projects\Microsoft\MS_10-01098_SpeechTek_Template_&amp;_Slides\ADI_Art\Working_Art\winphone2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920" y="2077245"/>
            <a:ext cx="1017755" cy="198198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699" y="372897"/>
            <a:ext cx="1703913" cy="6086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0434585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60"/>
            <a:ext cx="8363938" cy="6206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68" y="1085864"/>
            <a:ext cx="8363937" cy="2005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040404"/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18" y="4707660"/>
            <a:ext cx="2032000" cy="346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1990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</p:sldLayoutIdLst>
  <p:transition>
    <p:cut/>
  </p:transition>
  <p:txStyles>
    <p:titleStyle>
      <a:lvl1pPr algn="l" defTabSz="91390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145" indent="-460145" algn="l" defTabSz="9139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236" indent="-395090" algn="l" defTabSz="9139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259" indent="-403025" algn="l" defTabSz="9139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161" indent="-345902" algn="l" defTabSz="9139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0543" indent="-336380" algn="l" defTabSz="9139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243" indent="-228476" algn="l" defTabSz="9139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96" indent="-228476" algn="l" defTabSz="9139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49" indent="-228476" algn="l" defTabSz="9139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02" indent="-228476" algn="l" defTabSz="9139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3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07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60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12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66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20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672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27" algn="l" defTabSz="9139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1" y="33339"/>
            <a:ext cx="7056438" cy="45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627462"/>
            <a:ext cx="8424862" cy="382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82" name="Line 58"/>
          <p:cNvSpPr>
            <a:spLocks noChangeShapeType="1"/>
          </p:cNvSpPr>
          <p:nvPr/>
        </p:nvSpPr>
        <p:spPr bwMode="auto">
          <a:xfrm>
            <a:off x="395314" y="4786313"/>
            <a:ext cx="83407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lIns="91400" tIns="45700" rIns="91400" bIns="45700"/>
          <a:lstStyle/>
          <a:p>
            <a:pPr>
              <a:defRPr/>
            </a:pPr>
            <a:endParaRPr lang="zh-CN" altLang="en-US" sz="2000">
              <a:solidFill>
                <a:srgbClr val="000000"/>
              </a:solidFill>
              <a:latin typeface="宋体" pitchFamily="2" charset="-122"/>
            </a:endParaRPr>
          </a:p>
        </p:txBody>
      </p:sp>
      <p:sp>
        <p:nvSpPr>
          <p:cNvPr id="1083" name="Rectangle 59"/>
          <p:cNvSpPr>
            <a:spLocks noChangeArrowheads="1"/>
          </p:cNvSpPr>
          <p:nvPr/>
        </p:nvSpPr>
        <p:spPr bwMode="auto">
          <a:xfrm>
            <a:off x="8315326" y="4839893"/>
            <a:ext cx="577850" cy="20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0" tIns="45700" rIns="91400" bIns="45700"/>
          <a:lstStyle/>
          <a:p>
            <a:pPr algn="ctr">
              <a:defRPr/>
            </a:pPr>
            <a:r>
              <a:rPr kumimoji="1" lang="en-US" altLang="zh-CN" sz="1200" b="1">
                <a:solidFill>
                  <a:srgbClr val="777777"/>
                </a:solidFill>
                <a:latin typeface="微软雅黑" pitchFamily="34" charset="-122"/>
              </a:rPr>
              <a:t>P</a:t>
            </a:r>
            <a:fld id="{12935F7E-E07F-48C0-9502-CBC8D6B15BD1}" type="slidenum">
              <a:rPr kumimoji="1" lang="en-US" altLang="zh-TW" sz="1200" b="1">
                <a:solidFill>
                  <a:srgbClr val="777777"/>
                </a:solidFill>
                <a:latin typeface="微软雅黑" pitchFamily="34" charset="-122"/>
              </a:rPr>
              <a:pPr algn="ctr">
                <a:defRPr/>
              </a:pPr>
              <a:t>‹#›</a:t>
            </a:fld>
            <a:endParaRPr kumimoji="1" lang="en-US" altLang="zh-TW" sz="1200" b="1">
              <a:solidFill>
                <a:srgbClr val="777777"/>
              </a:solidFill>
              <a:latin typeface="微软雅黑" pitchFamily="34" charset="-122"/>
            </a:endParaRPr>
          </a:p>
        </p:txBody>
      </p:sp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250825" y="4839903"/>
            <a:ext cx="3168650" cy="2461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00" tIns="45700" rIns="91400" bIns="45700"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版权所有 </a:t>
            </a:r>
            <a:r>
              <a:rPr lang="en-US" altLang="zh-CN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©1993-2011 </a:t>
            </a:r>
            <a:r>
              <a:rPr lang="zh-CN" altLang="en-US" sz="100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金蝶国际软件集团有限公司</a:t>
            </a:r>
          </a:p>
        </p:txBody>
      </p:sp>
    </p:spTree>
    <p:extLst>
      <p:ext uri="{BB962C8B-B14F-4D97-AF65-F5344CB8AC3E}">
        <p14:creationId xmlns="" xmlns:p14="http://schemas.microsoft.com/office/powerpoint/2010/main" val="201887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微软雅黑" pitchFamily="34" charset="-122"/>
          <a:cs typeface="微软雅黑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  <a:cs typeface="微软雅黑"/>
        </a:defRPr>
      </a:lvl5pPr>
      <a:lvl6pPr marL="456995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6pPr>
      <a:lvl7pPr marL="913989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7pPr>
      <a:lvl8pPr marL="1370984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8pPr>
      <a:lvl9pPr marL="1827980" algn="l" rtl="0" fontAlgn="base">
        <a:spcBef>
          <a:spcPct val="0"/>
        </a:spcBef>
        <a:spcAft>
          <a:spcPct val="0"/>
        </a:spcAft>
        <a:defRPr sz="3200" b="1">
          <a:solidFill>
            <a:srgbClr val="00549A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微软雅黑" pitchFamily="34" charset="-122"/>
        </a:defRPr>
      </a:lvl9pPr>
    </p:titleStyle>
    <p:bodyStyle>
      <a:lvl1pPr marL="342746" indent="-342746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618" indent="-285622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488" indent="-228497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599482" indent="-228497" algn="l" rtl="0" eaLnBrk="0" fontAlgn="base" hangingPunct="0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–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4pPr>
      <a:lvl5pPr marL="2056478" indent="-228497" algn="l" rtl="0" eaLnBrk="0" fontAlgn="base" hangingPunct="0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5pPr>
      <a:lvl6pPr marL="2513472" indent="-228497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6pPr>
      <a:lvl7pPr marL="2970467" indent="-228497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7pPr>
      <a:lvl8pPr marL="3427461" indent="-228497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8pPr>
      <a:lvl9pPr marL="3884456" indent="-228497" algn="l" rtl="0" fontAlgn="base">
        <a:spcBef>
          <a:spcPct val="20000"/>
        </a:spcBef>
        <a:spcAft>
          <a:spcPct val="0"/>
        </a:spcAft>
        <a:buClr>
          <a:srgbClr val="E1B40C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9pPr>
    </p:bodyStyle>
    <p:otherStyle>
      <a:defPPr>
        <a:defRPr lang="zh-CN"/>
      </a:defPPr>
      <a:lvl1pPr marL="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5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80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9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4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8" algn="l" defTabSz="9139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40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2018/8/15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1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5" y="4822827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1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4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90" y="115890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7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5590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49" r:id="rId10"/>
  </p:sldLayoutIdLst>
  <p:timing>
    <p:tnLst>
      <p:par>
        <p:cTn id="1" dur="indefinite" restart="never" nodeType="tmRoot"/>
      </p:par>
    </p:tnLst>
  </p:timing>
  <p:txStyles>
    <p:titleStyle>
      <a:lvl1pPr algn="l" defTabSz="457178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178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355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532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709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884" indent="-342884" algn="l" defTabSz="457178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13" indent="-285736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2944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120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297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23850" y="757240"/>
            <a:ext cx="84074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fld id="{F09087E8-A317-4EC9-BCE5-35222ACB4DE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2018/8/15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kumimoji="1" sz="1200">
                <a:solidFill>
                  <a:schemeClr val="tx1">
                    <a:tint val="75000"/>
                  </a:schemeClr>
                </a:solidFill>
                <a:latin typeface="宋体" charset="-122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2" name="图片 11" descr="卷页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1"/>
            <a:ext cx="9144000" cy="520700"/>
          </a:xfrm>
          <a:prstGeom prst="rect">
            <a:avLst/>
          </a:prstGeom>
          <a:effectLst>
            <a:outerShdw blurRad="50800" dist="38100" dir="60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0" name="Text Box 2"/>
          <p:cNvSpPr txBox="1">
            <a:spLocks noChangeArrowheads="1"/>
          </p:cNvSpPr>
          <p:nvPr userDrawn="1"/>
        </p:nvSpPr>
        <p:spPr bwMode="auto">
          <a:xfrm>
            <a:off x="6227765" y="4822827"/>
            <a:ext cx="16224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292" tIns="8890" rIns="74292" bIns="8890"/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400"/>
              </a:lnSpc>
              <a:defRPr/>
            </a:pPr>
            <a:r>
              <a:rPr lang="zh-CN" altLang="en-US" sz="90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④内部公开 请勿外传</a:t>
            </a:r>
            <a:endParaRPr lang="zh-CN" altLang="zh-CN" sz="90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323850" y="1"/>
            <a:ext cx="7107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8532814" y="4800600"/>
            <a:ext cx="5127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fld id="{B1C72923-04A4-45CB-925E-CB74B343FF12}" type="slidenum">
              <a:rPr lang="en-US" altLang="zh-CN" sz="900" b="1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pPr eaLnBrk="1" hangingPunct="1">
                <a:defRPr/>
              </a:pPr>
              <a:t>‹#›</a:t>
            </a:fld>
            <a:endParaRPr lang="zh-CN" altLang="en-US" sz="900" b="1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3" name="图片 17" descr="0310金蝶品牌下属logo-00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3" t="8817" r="33315" b="79649"/>
          <a:stretch>
            <a:fillRect/>
          </a:stretch>
        </p:blipFill>
        <p:spPr bwMode="auto">
          <a:xfrm>
            <a:off x="7583490" y="115890"/>
            <a:ext cx="1098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" name="组合 18"/>
          <p:cNvGrpSpPr>
            <a:grpSpLocks/>
          </p:cNvGrpSpPr>
          <p:nvPr userDrawn="1"/>
        </p:nvGrpSpPr>
        <p:grpSpPr bwMode="auto">
          <a:xfrm>
            <a:off x="7451727" y="4587875"/>
            <a:ext cx="1230313" cy="600075"/>
            <a:chOff x="6559883" y="4147099"/>
            <a:chExt cx="2316937" cy="1132002"/>
          </a:xfrm>
        </p:grpSpPr>
        <p:pic>
          <p:nvPicPr>
            <p:cNvPr id="1035" name="图片 19" descr="PPT C Lego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6" y="4172857"/>
              <a:ext cx="151081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图片 20" descr="PPT C-orange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83" y="4147099"/>
              <a:ext cx="1106244" cy="110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17197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iming>
    <p:tnLst>
      <p:par>
        <p:cTn id="1" dur="indefinite" restart="never" nodeType="tmRoot"/>
      </p:par>
    </p:tnLst>
  </p:timing>
  <p:txStyles>
    <p:titleStyle>
      <a:lvl1pPr algn="l" defTabSz="457178" rtl="0" eaLnBrk="0" fontAlgn="base" hangingPunct="0">
        <a:spcBef>
          <a:spcPct val="0"/>
        </a:spcBef>
        <a:spcAft>
          <a:spcPct val="0"/>
        </a:spcAft>
        <a:defRPr kumimoji="1" lang="zh-CN" altLang="en-US" sz="2600" kern="1200" dirty="0">
          <a:solidFill>
            <a:schemeClr val="tx1"/>
          </a:solidFill>
          <a:latin typeface="微软雅黑"/>
          <a:ea typeface="微软雅黑"/>
          <a:cs typeface="+mj-cs"/>
        </a:defRPr>
      </a:lvl1pPr>
      <a:lvl2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defTabSz="457178" rtl="0" eaLnBrk="0" fontAlgn="base" hangingPunct="0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178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355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532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709" algn="l" defTabSz="457178" rtl="0" fontAlgn="base">
        <a:spcBef>
          <a:spcPct val="0"/>
        </a:spcBef>
        <a:spcAft>
          <a:spcPct val="0"/>
        </a:spcAft>
        <a:defRPr kumimoji="1" sz="2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884" indent="-342884" algn="l" defTabSz="457178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lang="zh-CN" altLang="en-US" sz="2400" kern="1200" dirty="0">
          <a:solidFill>
            <a:srgbClr val="262626"/>
          </a:solidFill>
          <a:latin typeface="微软雅黑"/>
          <a:ea typeface="微软雅黑"/>
          <a:cs typeface="+mn-cs"/>
        </a:defRPr>
      </a:lvl1pPr>
      <a:lvl2pPr marL="742913" indent="-285736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sz="2000" kern="1200" dirty="0">
          <a:solidFill>
            <a:srgbClr val="262626"/>
          </a:solidFill>
          <a:latin typeface="微软雅黑"/>
          <a:ea typeface="微软雅黑"/>
          <a:cs typeface="+mn-cs"/>
        </a:defRPr>
      </a:lvl2pPr>
      <a:lvl3pPr marL="1142944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3pPr>
      <a:lvl4pPr marL="1600120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4pPr>
      <a:lvl5pPr marL="2057297" indent="-228588" algn="l" defTabSz="45717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lang="zh-CN" altLang="en-US" kern="1200" dirty="0">
          <a:solidFill>
            <a:srgbClr val="262626"/>
          </a:solidFill>
          <a:latin typeface="微软雅黑"/>
          <a:ea typeface="微软雅黑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 userDrawn="1"/>
        </p:nvGrpSpPr>
        <p:grpSpPr>
          <a:xfrm>
            <a:off x="453873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7863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9</a:t>
              </a: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5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1081337" y="659219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238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-1081337" y="1371657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35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G:2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04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+mn-ea"/>
                </a:rPr>
                <a:t>B:2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-1081337" y="2084094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-1095448" y="3710100"/>
            <a:ext cx="646288" cy="41549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457178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中文字体：</a:t>
            </a:r>
            <a:endParaRPr lang="en-US" altLang="zh-CN" sz="700" dirty="0" smtClean="0">
              <a:solidFill>
                <a:srgbClr val="1EA19F"/>
              </a:solidFill>
              <a:latin typeface="Calibri"/>
              <a:ea typeface="宋体"/>
            </a:endParaRPr>
          </a:p>
          <a:p>
            <a:pPr defTabSz="457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dirty="0" smtClean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78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R: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76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G: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15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+mn-ea"/>
              </a:endParaRPr>
            </a:p>
            <a:p>
              <a:pPr defTabSz="45717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+mn-ea"/>
                </a:rPr>
                <a:t>B: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45717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英文字体：</a:t>
            </a:r>
            <a:endParaRPr lang="en-US" altLang="zh-CN" sz="700" b="1" dirty="0" smtClean="0">
              <a:solidFill>
                <a:srgbClr val="FFFFFF"/>
              </a:solidFill>
              <a:latin typeface="Arial"/>
              <a:ea typeface="宋体"/>
              <a:cs typeface="Arial"/>
            </a:endParaRPr>
          </a:p>
          <a:p>
            <a:pPr defTabSz="457178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rgbClr val="FFFFFF"/>
                </a:solidFill>
                <a:latin typeface="Arial"/>
                <a:ea typeface="宋体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 userDrawn="1"/>
        </p:nvGrpSpPr>
        <p:grpSpPr>
          <a:xfrm>
            <a:off x="9196917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3873" y="222366"/>
            <a:ext cx="8396441" cy="5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3873" y="1082839"/>
            <a:ext cx="8396441" cy="36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66" name="Text Box 5"/>
          <p:cNvSpPr txBox="1">
            <a:spLocks noChangeArrowheads="1"/>
          </p:cNvSpPr>
          <p:nvPr userDrawn="1"/>
        </p:nvSpPr>
        <p:spPr bwMode="auto">
          <a:xfrm>
            <a:off x="453872" y="4924536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78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defTabSz="457178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srgbClr val="1A154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764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</p:sldLayoutIdLst>
  <p:timing>
    <p:tnLst>
      <p:par>
        <p:cTn id="1" dur="indefinite" restart="never" nodeType="tmRoot"/>
      </p:par>
    </p:tnLst>
  </p:timing>
  <p:txStyles>
    <p:titleStyle>
      <a:lvl1pPr algn="l" defTabSz="457178" rtl="0" eaLnBrk="1" latinLnBrk="0" hangingPunct="1">
        <a:spcBef>
          <a:spcPct val="0"/>
        </a:spcBef>
        <a:buNone/>
        <a:defRPr sz="1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457178" indent="0" algn="l" defTabSz="45717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14355" indent="0" algn="l" defTabSz="45717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371532" indent="0" algn="l" defTabSz="45717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828709" indent="0" algn="l" defTabSz="457178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 userDrawn="1"/>
        </p:nvGrpSpPr>
        <p:grpSpPr>
          <a:xfrm>
            <a:off x="453873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7863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9</a:t>
              </a: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5</a:t>
              </a:r>
              <a:endParaRPr lang="en-US" sz="800" dirty="0">
                <a:solidFill>
                  <a:prstClr val="white"/>
                </a:solidFill>
                <a:latin typeface="Calibri"/>
                <a:ea typeface="宋体" charset="-122"/>
              </a:endParaRP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1081337" y="659219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G:1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238</a:t>
              </a:r>
              <a:endParaRPr lang="en-US" sz="800" dirty="0">
                <a:solidFill>
                  <a:prstClr val="white"/>
                </a:solidFill>
                <a:latin typeface="Calibri"/>
                <a:ea typeface="宋体" charset="-122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-1081337" y="1371656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宋体" charset="-122"/>
                </a:rPr>
                <a:t>R: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35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宋体" charset="-122"/>
                </a:rPr>
                <a:t>G:2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04</a:t>
              </a:r>
              <a:endParaRPr lang="en-US" sz="800" dirty="0" smtClean="0">
                <a:solidFill>
                  <a:prstClr val="black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black"/>
                  </a:solidFill>
                  <a:latin typeface="Calibri"/>
                  <a:ea typeface="宋体" charset="-122"/>
                </a:rPr>
                <a:t>B:2</a:t>
              </a:r>
              <a:r>
                <a:rPr lang="en-US" altLang="zh-CN" sz="800" dirty="0" smtClean="0">
                  <a:solidFill>
                    <a:prstClr val="black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black"/>
                </a:solidFill>
                <a:latin typeface="Calibri"/>
                <a:ea typeface="宋体" charset="-122"/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-1081337" y="2084093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R: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33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G: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B: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200</a:t>
              </a:r>
              <a:endParaRPr lang="en-US" sz="800" dirty="0">
                <a:solidFill>
                  <a:prstClr val="white"/>
                </a:solidFill>
                <a:latin typeface="Calibri"/>
                <a:ea typeface="宋体" charset="-122"/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-1095448" y="3710099"/>
            <a:ext cx="646288" cy="41549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中文字体：</a:t>
            </a:r>
            <a:endParaRPr lang="en-US" altLang="zh-CN" sz="700" dirty="0" smtClean="0">
              <a:solidFill>
                <a:srgbClr val="1EA19F"/>
              </a:solidFill>
              <a:latin typeface="Calibri"/>
              <a:ea typeface="宋体"/>
            </a:endParaRP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dirty="0" smtClean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 fontAlgn="auto"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R: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76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G: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15</a:t>
              </a:r>
              <a:endParaRPr lang="en-US" sz="800" dirty="0" smtClean="0">
                <a:solidFill>
                  <a:prstClr val="white"/>
                </a:solidFill>
                <a:latin typeface="Calibri"/>
                <a:ea typeface="宋体" charset="-122"/>
              </a:endParaRPr>
            </a:p>
            <a:p>
              <a:pPr defTabSz="457189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smtClean="0">
                  <a:solidFill>
                    <a:prstClr val="white"/>
                  </a:solidFill>
                  <a:latin typeface="Calibri"/>
                  <a:ea typeface="宋体" charset="-122"/>
                </a:rPr>
                <a:t>B:</a:t>
              </a:r>
              <a:r>
                <a:rPr lang="zh-CN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2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Calibri"/>
                  <a:ea typeface="宋体"/>
                </a:rPr>
                <a:t>52</a:t>
              </a:r>
              <a:endParaRPr lang="en-US" sz="800" dirty="0">
                <a:solidFill>
                  <a:prstClr val="white"/>
                </a:solidFill>
                <a:latin typeface="Calibri"/>
                <a:ea typeface="宋体" charset="-122"/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dirty="0" smtClean="0">
                <a:solidFill>
                  <a:prstClr val="white"/>
                </a:solidFill>
                <a:latin typeface="Calibri"/>
                <a:ea typeface="宋体"/>
              </a:rPr>
              <a:t>英文字体：</a:t>
            </a:r>
            <a:endParaRPr lang="en-US" altLang="zh-CN" sz="700" b="1" dirty="0" smtClean="0">
              <a:solidFill>
                <a:srgbClr val="FFFFFF"/>
              </a:solidFill>
              <a:latin typeface="Arial"/>
              <a:ea typeface="宋体"/>
              <a:cs typeface="Arial"/>
            </a:endParaRPr>
          </a:p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rgbClr val="FFFFFF"/>
                </a:solidFill>
                <a:latin typeface="Arial"/>
                <a:ea typeface="宋体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-201084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 userDrawn="1"/>
        </p:nvGrpSpPr>
        <p:grpSpPr>
          <a:xfrm>
            <a:off x="9196916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3873" y="222366"/>
            <a:ext cx="8396441" cy="5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3873" y="1082838"/>
            <a:ext cx="8396441" cy="36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66" name="Text Box 5"/>
          <p:cNvSpPr txBox="1">
            <a:spLocks noChangeArrowheads="1"/>
          </p:cNvSpPr>
          <p:nvPr userDrawn="1"/>
        </p:nvSpPr>
        <p:spPr bwMode="auto">
          <a:xfrm>
            <a:off x="453872" y="4924535"/>
            <a:ext cx="23018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defTabSz="457189" fontAlgn="auto">
              <a:spcBef>
                <a:spcPct val="50000"/>
              </a:spcBef>
              <a:spcAft>
                <a:spcPts val="0"/>
              </a:spcAft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defTabSz="457189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CN" sz="800" dirty="0" smtClean="0">
              <a:solidFill>
                <a:srgbClr val="1A154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7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  <p:sldLayoutId id="2147484389" r:id="rId12"/>
    <p:sldLayoutId id="2147484390" r:id="rId13"/>
    <p:sldLayoutId id="2147484391" r:id="rId14"/>
    <p:sldLayoutId id="2147484392" r:id="rId15"/>
  </p:sldLayoutIdLst>
  <p:timing>
    <p:tnLst>
      <p:par>
        <p:cTn id="1" dur="indefinite" restart="never" nodeType="tmRoot"/>
      </p:par>
    </p:tnLst>
  </p:timing>
  <p:txStyles>
    <p:titleStyle>
      <a:lvl1pPr algn="l" defTabSz="457189" rtl="0" eaLnBrk="1" latinLnBrk="0" hangingPunct="1">
        <a:spcBef>
          <a:spcPct val="0"/>
        </a:spcBef>
        <a:buNone/>
        <a:defRPr sz="1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457189" indent="0" algn="l" defTabSz="457189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14378" indent="0" algn="l" defTabSz="457189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371566" indent="0" algn="l" defTabSz="457189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0" algn="l" defTabSz="457189" rtl="0" eaLnBrk="1" latinLnBrk="0" hangingPunct="1"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gif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Layout" Target="../slideLayouts/slideLayout4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://club.kingdee.com/forum.php?mod=viewthread&amp;tid=1347383" TargetMode="Externa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lub.kingdee.com/forum.php?mod=viewthread&amp;tid=1062364" TargetMode="External"/><Relationship Id="rId2" Type="http://schemas.openxmlformats.org/officeDocument/2006/relationships/hyperlink" Target="http://3g.k3cloud.kingdee.com/m/home.html" TargetMode="Externa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1" y="1439562"/>
            <a:ext cx="4457243" cy="3181163"/>
          </a:xfrm>
          <a:prstGeom prst="rect">
            <a:avLst/>
          </a:prstGeom>
        </p:spPr>
      </p:pic>
      <p:pic>
        <p:nvPicPr>
          <p:cNvPr id="5" name="Picture 4" descr="171102_interbrand_kingdee_visual-1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0" y="-12470"/>
            <a:ext cx="9180000" cy="5169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" y="91566"/>
            <a:ext cx="1885004" cy="1059984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856194" y="2915705"/>
            <a:ext cx="3890734" cy="55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/>
              <a:t>BOS</a:t>
            </a:r>
            <a:r>
              <a:rPr lang="zh-CN" altLang="en-US" sz="1400"/>
              <a:t>平台部</a:t>
            </a:r>
            <a:endParaRPr lang="en-US" altLang="zh-CN" sz="1400" dirty="0"/>
          </a:p>
        </p:txBody>
      </p:sp>
      <p:sp>
        <p:nvSpPr>
          <p:cNvPr id="9" name="Rectangle 37"/>
          <p:cNvSpPr/>
          <p:nvPr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©1993-2018 </a:t>
            </a:r>
            <a:r>
              <a:rPr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270057" y="4778120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18" tIns="6668" rIns="55718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11" name="Oval 1"/>
          <p:cNvSpPr>
            <a:spLocks noChangeAspect="1"/>
          </p:cNvSpPr>
          <p:nvPr/>
        </p:nvSpPr>
        <p:spPr>
          <a:xfrm>
            <a:off x="5013910" y="1975425"/>
            <a:ext cx="360000" cy="360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2" name="Oval 17"/>
          <p:cNvSpPr>
            <a:spLocks noChangeAspect="1"/>
          </p:cNvSpPr>
          <p:nvPr/>
        </p:nvSpPr>
        <p:spPr>
          <a:xfrm>
            <a:off x="7368695" y="3008144"/>
            <a:ext cx="862272" cy="862272"/>
          </a:xfrm>
          <a:prstGeom prst="ellipse">
            <a:avLst/>
          </a:prstGeom>
          <a:solidFill>
            <a:srgbClr val="1771EA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856194" y="1420173"/>
            <a:ext cx="6092070" cy="112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金蝶云产品</a:t>
            </a:r>
            <a:r>
              <a:rPr lang="zh-CN" altLang="en-US" dirty="0"/>
              <a:t>培训</a:t>
            </a:r>
            <a:br>
              <a:rPr lang="zh-CN" altLang="en-US" dirty="0"/>
            </a:br>
            <a:r>
              <a:rPr lang="en-US" altLang="zh-CN" dirty="0"/>
              <a:t>-- </a:t>
            </a:r>
            <a:r>
              <a:rPr lang="zh-CN" altLang="en-US" b="0" dirty="0" smtClean="0"/>
              <a:t>移动</a:t>
            </a:r>
            <a:r>
              <a:rPr lang="en-US" altLang="zh-CN" b="0" dirty="0" smtClean="0"/>
              <a:t>BOS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9425987" y="1746123"/>
            <a:ext cx="1354671" cy="589302"/>
            <a:chOff x="9891888" y="701477"/>
            <a:chExt cx="1989130" cy="688613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9962444" y="728577"/>
              <a:ext cx="1793508" cy="6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云朵中的图片可在最底层进行替换。</a:t>
              </a:r>
              <a:endPara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注：图片仅做示意</a:t>
              </a:r>
              <a:endParaRPr 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16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"/>
          <p:cNvGrpSpPr/>
          <p:nvPr/>
        </p:nvGrpSpPr>
        <p:grpSpPr>
          <a:xfrm>
            <a:off x="2699792" y="2166059"/>
            <a:ext cx="1368972" cy="896541"/>
            <a:chOff x="2554956" y="2124074"/>
            <a:chExt cx="1368972" cy="896541"/>
          </a:xfrm>
        </p:grpSpPr>
        <p:sp>
          <p:nvSpPr>
            <p:cNvPr id="2" name="圆角矩形 1"/>
            <p:cNvSpPr/>
            <p:nvPr/>
          </p:nvSpPr>
          <p:spPr>
            <a:xfrm>
              <a:off x="2554956" y="2124074"/>
              <a:ext cx="896541" cy="896541"/>
            </a:xfrm>
            <a:prstGeom prst="roundRect">
              <a:avLst>
                <a:gd name="adj" fmla="val 13188"/>
              </a:avLst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203848" y="2283718"/>
              <a:ext cx="72008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/>
            </a:p>
          </p:txBody>
        </p:sp>
      </p:grpSp>
      <p:sp>
        <p:nvSpPr>
          <p:cNvPr id="3077" name="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59833" y="2139704"/>
            <a:ext cx="4405311" cy="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PART1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：移动开发</a:t>
            </a: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059833" y="2829238"/>
            <a:ext cx="25646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="" xmlns:p14="http://schemas.microsoft.com/office/powerpoint/2010/main" val="3100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9378" y="733643"/>
            <a:ext cx="1998663" cy="24300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699" name="标题 2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>
            <a:norm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移动主控台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——</a:t>
            </a:r>
            <a:r>
              <a:rPr b="1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b="1">
                <a:latin typeface="微软雅黑" pitchFamily="34" charset="-122"/>
                <a:ea typeface="微软雅黑" pitchFamily="34" charset="-122"/>
              </a:rPr>
              <a:t>BOS</a:t>
            </a:r>
            <a:endParaRPr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29"/>
          <p:cNvSpPr>
            <a:spLocks noChangeArrowheads="1"/>
          </p:cNvSpPr>
          <p:nvPr/>
        </p:nvSpPr>
        <p:spPr bwMode="auto">
          <a:xfrm>
            <a:off x="1906589" y="2435049"/>
            <a:ext cx="1152525" cy="404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36" tIns="45718" rIns="91436" bIns="45718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移动表单</a:t>
            </a:r>
          </a:p>
        </p:txBody>
      </p:sp>
      <p:sp>
        <p:nvSpPr>
          <p:cNvPr id="6" name="AutoShape 29"/>
          <p:cNvSpPr>
            <a:spLocks noChangeArrowheads="1"/>
          </p:cNvSpPr>
          <p:nvPr/>
        </p:nvSpPr>
        <p:spPr bwMode="auto">
          <a:xfrm>
            <a:off x="3635378" y="1111072"/>
            <a:ext cx="1152525" cy="43457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36" tIns="45718" rIns="91436" bIns="45718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endParaRPr lang="en-US" altLang="zh-CN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主控台</a:t>
            </a:r>
          </a:p>
        </p:txBody>
      </p:sp>
      <p:sp>
        <p:nvSpPr>
          <p:cNvPr id="29702" name="Line 36"/>
          <p:cNvSpPr>
            <a:spLocks noChangeShapeType="1"/>
          </p:cNvSpPr>
          <p:nvPr/>
        </p:nvSpPr>
        <p:spPr bwMode="auto">
          <a:xfrm flipH="1">
            <a:off x="2700341" y="1571846"/>
            <a:ext cx="936625" cy="83581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436" tIns="45718" rIns="91436" bIns="4571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3" name="Line 36"/>
          <p:cNvSpPr>
            <a:spLocks noChangeShapeType="1"/>
          </p:cNvSpPr>
          <p:nvPr/>
        </p:nvSpPr>
        <p:spPr bwMode="auto">
          <a:xfrm>
            <a:off x="4714876" y="1599230"/>
            <a:ext cx="1081088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436" tIns="45718" rIns="91436" bIns="4571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4" name="Line 36"/>
          <p:cNvSpPr>
            <a:spLocks noChangeShapeType="1"/>
          </p:cNvSpPr>
          <p:nvPr/>
        </p:nvSpPr>
        <p:spPr bwMode="auto">
          <a:xfrm flipH="1" flipV="1">
            <a:off x="4787901" y="1545652"/>
            <a:ext cx="1079500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436" tIns="45718" rIns="91436" bIns="4571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05" name="TextBox 9"/>
          <p:cNvSpPr txBox="1">
            <a:spLocks noChangeArrowheads="1"/>
          </p:cNvSpPr>
          <p:nvPr/>
        </p:nvSpPr>
        <p:spPr bwMode="auto">
          <a:xfrm>
            <a:off x="2698753" y="1831401"/>
            <a:ext cx="792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发布</a:t>
            </a:r>
          </a:p>
        </p:txBody>
      </p:sp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5364163" y="1831401"/>
            <a:ext cx="792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交互</a:t>
            </a:r>
          </a:p>
        </p:txBody>
      </p:sp>
      <p:sp>
        <p:nvSpPr>
          <p:cNvPr id="15371" name="AutoShape 22"/>
          <p:cNvSpPr>
            <a:spLocks noChangeArrowheads="1"/>
          </p:cNvSpPr>
          <p:nvPr/>
        </p:nvSpPr>
        <p:spPr bwMode="auto">
          <a:xfrm>
            <a:off x="5795963" y="2407665"/>
            <a:ext cx="1187450" cy="432197"/>
          </a:xfrm>
          <a:prstGeom prst="roundRect">
            <a:avLst>
              <a:gd name="adj" fmla="val 16667"/>
            </a:avLst>
          </a:prstGeom>
          <a:solidFill>
            <a:srgbClr val="EE9F1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36" tIns="45718" rIns="91436" bIns="45718" anchor="ctr"/>
          <a:lstStyle/>
          <a:p>
            <a:pPr algn="ctr">
              <a:defRPr/>
            </a:pPr>
            <a:r>
              <a:rPr lang="zh-CN" altLang="en-US" sz="14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endParaRPr lang="en-US" altLang="zh-CN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endParaRPr lang="zh-CN" altLang="en-US" sz="1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08" name="TextBox 19"/>
          <p:cNvSpPr txBox="1">
            <a:spLocks noChangeArrowheads="1"/>
          </p:cNvSpPr>
          <p:nvPr/>
        </p:nvSpPr>
        <p:spPr bwMode="auto">
          <a:xfrm>
            <a:off x="1547814" y="2139703"/>
            <a:ext cx="431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开发平台</a:t>
            </a:r>
          </a:p>
        </p:txBody>
      </p: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6948489" y="2190970"/>
            <a:ext cx="431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移动设备</a:t>
            </a:r>
          </a:p>
        </p:txBody>
      </p:sp>
      <p:sp>
        <p:nvSpPr>
          <p:cNvPr id="29710" name="TextBox 21"/>
          <p:cNvSpPr txBox="1">
            <a:spLocks noChangeArrowheads="1"/>
          </p:cNvSpPr>
          <p:nvPr/>
        </p:nvSpPr>
        <p:spPr bwMode="auto">
          <a:xfrm>
            <a:off x="3779839" y="840801"/>
            <a:ext cx="863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服务端</a:t>
            </a: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5830889" y="1113456"/>
            <a:ext cx="1152525" cy="42981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36" tIns="45718" rIns="91436" bIns="45718"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mCloud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12" name="Line 36"/>
          <p:cNvSpPr>
            <a:spLocks noChangeShapeType="1"/>
          </p:cNvSpPr>
          <p:nvPr/>
        </p:nvSpPr>
        <p:spPr bwMode="auto">
          <a:xfrm flipV="1">
            <a:off x="6407150" y="1599230"/>
            <a:ext cx="0" cy="75604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436" tIns="45718" rIns="91436" bIns="45718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713" name="TextBox 10"/>
          <p:cNvSpPr txBox="1">
            <a:spLocks noChangeArrowheads="1"/>
          </p:cNvSpPr>
          <p:nvPr/>
        </p:nvSpPr>
        <p:spPr bwMode="auto">
          <a:xfrm>
            <a:off x="6415088" y="1831401"/>
            <a:ext cx="792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000000"/>
                </a:solidFill>
              </a:rPr>
              <a:t>管理</a:t>
            </a:r>
          </a:p>
        </p:txBody>
      </p:sp>
      <p:sp>
        <p:nvSpPr>
          <p:cNvPr id="29" name="矩形 28"/>
          <p:cNvSpPr/>
          <p:nvPr/>
        </p:nvSpPr>
        <p:spPr>
          <a:xfrm>
            <a:off x="323853" y="3308966"/>
            <a:ext cx="2016125" cy="438150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定制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74915" y="3308966"/>
            <a:ext cx="6200775" cy="438150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buFont typeface="Arial" pitchFamily="34" charset="0"/>
              <a:buChar char="•"/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3853" y="3794743"/>
            <a:ext cx="2016125" cy="440531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集成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74915" y="3803077"/>
            <a:ext cx="6200775" cy="432197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3853" y="4280518"/>
            <a:ext cx="2016125" cy="448865"/>
          </a:xfrm>
          <a:prstGeom prst="rect">
            <a:avLst/>
          </a:prstGeom>
          <a:solidFill>
            <a:srgbClr val="D1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lnSpc>
                <a:spcPct val="250000"/>
              </a:lnSpc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Arial" pitchFamily="34" charset="0"/>
                <a:ea typeface="微软雅黑" pitchFamily="34" charset="-122"/>
              </a:rPr>
              <a:t>高效</a:t>
            </a: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74915" y="4280518"/>
            <a:ext cx="6200775" cy="448865"/>
          </a:xfrm>
          <a:prstGeom prst="rect">
            <a:avLst/>
          </a:prstGeom>
          <a:solidFill>
            <a:srgbClr val="00B9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20" name="TextBox 31"/>
          <p:cNvSpPr txBox="1">
            <a:spLocks noChangeArrowheads="1"/>
          </p:cNvSpPr>
          <p:nvPr/>
        </p:nvSpPr>
        <p:spPr bwMode="auto">
          <a:xfrm>
            <a:off x="2555876" y="3308968"/>
            <a:ext cx="6048375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可视化的移动设计界面，拖拽方式快速定制移动功能，直接发布即可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21" name="TextBox 33"/>
          <p:cNvSpPr txBox="1">
            <a:spLocks noChangeArrowheads="1"/>
          </p:cNvSpPr>
          <p:nvPr/>
        </p:nvSpPr>
        <p:spPr bwMode="auto">
          <a:xfrm>
            <a:off x="2555876" y="3803077"/>
            <a:ext cx="6048375" cy="3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提供移动主控台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，集成各类移动功能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22" name="TextBox 34"/>
          <p:cNvSpPr txBox="1">
            <a:spLocks noChangeArrowheads="1"/>
          </p:cNvSpPr>
          <p:nvPr/>
        </p:nvSpPr>
        <p:spPr bwMode="auto">
          <a:xfrm>
            <a:off x="2555877" y="4262656"/>
            <a:ext cx="6119813" cy="53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完全</a:t>
            </a: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基于金蝶云星空</a:t>
            </a:r>
            <a:r>
              <a:rPr lang="en-US" altLang="zh-CN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 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平台，与任何移动应用开发平台无关 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(Android/IOS)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，大大降低开发资源需求和开发工作量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8891" y="678875"/>
            <a:ext cx="1728787" cy="381000"/>
          </a:xfrm>
          <a:prstGeom prst="rect">
            <a:avLst/>
          </a:prstGeom>
          <a:solidFill>
            <a:srgbClr val="C2E4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企业开发聚焦</a:t>
            </a: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0" y="541338"/>
            <a:ext cx="9144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267453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2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移动端的主控台</a:t>
            </a:r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移动工作台</a:t>
            </a:r>
            <a:endParaRPr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751" name="Picture 2" descr="D:\项目\K3Cloud3.0\界面截图\移动客户端\常用功能4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2" y="964407"/>
            <a:ext cx="2232247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3" descr="D:\项目\K3Cloud3.0\界面截图\移动客户端\添加应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33" y="973561"/>
            <a:ext cx="2303535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0" y="541338"/>
            <a:ext cx="9144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:\项目\K3Cloud3.0\界面截图\移动客户端\常用功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6" y="992609"/>
            <a:ext cx="2447974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28600" y="4248472"/>
            <a:ext cx="7543800" cy="699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lang="en-US" altLang="zh-CN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发布的成果可实时</a:t>
            </a:r>
            <a:r>
              <a: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展现</a:t>
            </a:r>
            <a:r>
              <a:rPr lang="zh-CN" altLang="en-US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在移动工作台上</a:t>
            </a:r>
            <a:endParaRPr lang="zh-CN" altLang="en-US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858071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2" y="35431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z="2400">
                <a:solidFill>
                  <a:prstClr val="black"/>
                </a:solidFill>
              </a:rPr>
              <a:t>平台特性</a:t>
            </a:r>
            <a:r>
              <a:rPr lang="en-US" altLang="zh-CN" sz="2400">
                <a:solidFill>
                  <a:prstClr val="black"/>
                </a:solidFill>
              </a:rPr>
              <a:t>-</a:t>
            </a:r>
            <a:r>
              <a:rPr sz="2400">
                <a:solidFill>
                  <a:prstClr val="black"/>
                </a:solidFill>
              </a:rPr>
              <a:t>单据编辑</a:t>
            </a:r>
          </a:p>
        </p:txBody>
      </p:sp>
      <p:pic>
        <p:nvPicPr>
          <p:cNvPr id="11266" name="Picture 2" descr="编辑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3" y="731735"/>
            <a:ext cx="5960566" cy="430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5" y="1452428"/>
            <a:ext cx="2880320" cy="242950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移动录单</a:t>
            </a:r>
            <a:endParaRPr lang="en-US" altLang="zh-CN" sz="20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提供丰富的移动端</a:t>
            </a:r>
            <a:r>
              <a:rPr lang="zh-CN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控件支持，持续的可配置化开发优化，快速满足移动录单需求。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42494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436077" y="819087"/>
            <a:ext cx="5790111" cy="2051477"/>
          </a:xfrm>
          <a:prstGeom prst="rect">
            <a:avLst/>
          </a:prstGeom>
          <a:solidFill>
            <a:srgbClr val="0070C0">
              <a:alpha val="18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5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100"/>
              <a:t>公有云移动</a:t>
            </a:r>
            <a:r>
              <a:rPr lang="en-US" altLang="zh-CN" sz="2100"/>
              <a:t>BOS</a:t>
            </a:r>
            <a:r>
              <a:rPr lang="zh-CN" altLang="en-US" sz="2100"/>
              <a:t>蓝图</a:t>
            </a:r>
          </a:p>
        </p:txBody>
      </p:sp>
      <p:sp>
        <p:nvSpPr>
          <p:cNvPr id="4" name="矩形 3"/>
          <p:cNvSpPr/>
          <p:nvPr/>
        </p:nvSpPr>
        <p:spPr>
          <a:xfrm>
            <a:off x="2534279" y="1303022"/>
            <a:ext cx="2646759" cy="14317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2693381" y="1436308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应用管理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05635" y="643639"/>
            <a:ext cx="969191" cy="350894"/>
          </a:xfrm>
          <a:prstGeom prst="rect">
            <a:avLst/>
          </a:prstGeom>
          <a:solidFill>
            <a:srgbClr val="FF6600"/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公有云</a:t>
            </a:r>
            <a:endParaRPr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endParaRPr lang="zh-CN" altLang="en-US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>
            <a:spLocks noChangeArrowheads="1"/>
          </p:cNvSpPr>
          <p:nvPr/>
        </p:nvSpPr>
        <p:spPr bwMode="auto">
          <a:xfrm>
            <a:off x="3937512" y="1436308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服务器配置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2693381" y="1865845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表单管理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937512" y="1865845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部署管理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693381" y="2300404"/>
            <a:ext cx="221225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设计器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34279" y="3553740"/>
            <a:ext cx="2646759" cy="112930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2693381" y="3774563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移动单据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5018" y="3364887"/>
            <a:ext cx="969191" cy="350894"/>
          </a:xfrm>
          <a:prstGeom prst="rect">
            <a:avLst/>
          </a:prstGeom>
          <a:solidFill>
            <a:srgbClr val="FF6600"/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endParaRPr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公有云</a:t>
            </a:r>
            <a:r>
              <a:rPr lang="en-US" altLang="zh-CN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3937512" y="3774563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控件组合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2693381" y="4204100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移动表单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>
            <a:spLocks noChangeArrowheads="1"/>
          </p:cNvSpPr>
          <p:nvPr/>
        </p:nvSpPr>
        <p:spPr bwMode="auto">
          <a:xfrm>
            <a:off x="3937512" y="4204100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属性映射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2204" y="1143295"/>
            <a:ext cx="1323380" cy="15607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711104" y="1364117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统一登录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8727" y="954441"/>
            <a:ext cx="632875" cy="350894"/>
          </a:xfrm>
          <a:prstGeom prst="rect">
            <a:avLst/>
          </a:prstGeom>
          <a:solidFill>
            <a:srgbClr val="FF6600"/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云之家</a:t>
            </a:r>
          </a:p>
        </p:txBody>
      </p:sp>
      <p:sp>
        <p:nvSpPr>
          <p:cNvPr id="24" name="圆角矩形 23"/>
          <p:cNvSpPr>
            <a:spLocks noChangeArrowheads="1"/>
          </p:cNvSpPr>
          <p:nvPr/>
        </p:nvSpPr>
        <p:spPr bwMode="auto">
          <a:xfrm>
            <a:off x="711104" y="1793654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帐号管理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09346" y="3553740"/>
            <a:ext cx="2646759" cy="112930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>
            <a:spLocks noChangeArrowheads="1"/>
          </p:cNvSpPr>
          <p:nvPr/>
        </p:nvSpPr>
        <p:spPr bwMode="auto">
          <a:xfrm>
            <a:off x="5668447" y="3774563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移动单据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00083" y="3364887"/>
            <a:ext cx="969191" cy="350894"/>
          </a:xfrm>
          <a:prstGeom prst="rect">
            <a:avLst/>
          </a:prstGeom>
          <a:solidFill>
            <a:srgbClr val="FF6600"/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endParaRPr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（私有云）</a:t>
            </a:r>
          </a:p>
        </p:txBody>
      </p:sp>
      <p:sp>
        <p:nvSpPr>
          <p:cNvPr id="30" name="圆角矩形 29"/>
          <p:cNvSpPr>
            <a:spLocks noChangeArrowheads="1"/>
          </p:cNvSpPr>
          <p:nvPr/>
        </p:nvSpPr>
        <p:spPr bwMode="auto">
          <a:xfrm>
            <a:off x="6912578" y="3774563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控件组合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30"/>
          <p:cNvSpPr>
            <a:spLocks noChangeArrowheads="1"/>
          </p:cNvSpPr>
          <p:nvPr/>
        </p:nvSpPr>
        <p:spPr bwMode="auto">
          <a:xfrm>
            <a:off x="5668447" y="4204100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移动表单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>
            <a:spLocks noChangeArrowheads="1"/>
          </p:cNvSpPr>
          <p:nvPr/>
        </p:nvSpPr>
        <p:spPr bwMode="auto">
          <a:xfrm>
            <a:off x="6912578" y="4204100"/>
            <a:ext cx="968123" cy="373242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属性映射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61298" y="1303023"/>
            <a:ext cx="2646759" cy="14317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>
            <a:spLocks noChangeArrowheads="1"/>
          </p:cNvSpPr>
          <p:nvPr/>
        </p:nvSpPr>
        <p:spPr bwMode="auto">
          <a:xfrm>
            <a:off x="5668447" y="1436308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在线部署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>
            <a:spLocks noChangeArrowheads="1"/>
          </p:cNvSpPr>
          <p:nvPr/>
        </p:nvSpPr>
        <p:spPr bwMode="auto">
          <a:xfrm>
            <a:off x="5668447" y="1865845"/>
            <a:ext cx="968123" cy="37324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离线部署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>
            <a:spLocks noChangeArrowheads="1"/>
          </p:cNvSpPr>
          <p:nvPr/>
        </p:nvSpPr>
        <p:spPr bwMode="auto">
          <a:xfrm>
            <a:off x="6912578" y="1436308"/>
            <a:ext cx="968123" cy="37324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消息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6"/>
          <p:cNvSpPr>
            <a:spLocks noChangeArrowheads="1"/>
          </p:cNvSpPr>
          <p:nvPr/>
        </p:nvSpPr>
        <p:spPr bwMode="auto">
          <a:xfrm>
            <a:off x="6912578" y="1861679"/>
            <a:ext cx="968123" cy="37324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在线调试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圆角矩形 37"/>
          <p:cNvSpPr>
            <a:spLocks noChangeArrowheads="1"/>
          </p:cNvSpPr>
          <p:nvPr/>
        </p:nvSpPr>
        <p:spPr bwMode="auto">
          <a:xfrm>
            <a:off x="5668447" y="2300404"/>
            <a:ext cx="968123" cy="373242"/>
          </a:xfrm>
          <a:prstGeom prst="roundRect">
            <a:avLst>
              <a:gd name="adj" fmla="val 0"/>
            </a:avLst>
          </a:prstGeom>
          <a:solidFill>
            <a:srgbClr val="00B9EF"/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发布云之家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圆角矩形 38"/>
          <p:cNvSpPr>
            <a:spLocks noChangeArrowheads="1"/>
          </p:cNvSpPr>
          <p:nvPr/>
        </p:nvSpPr>
        <p:spPr bwMode="auto">
          <a:xfrm>
            <a:off x="6912578" y="2300404"/>
            <a:ext cx="968123" cy="37324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移动服务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右箭头 40"/>
          <p:cNvSpPr/>
          <p:nvPr/>
        </p:nvSpPr>
        <p:spPr>
          <a:xfrm rot="8530983">
            <a:off x="4521869" y="3071442"/>
            <a:ext cx="545355" cy="145428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5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42" name="右箭头 41"/>
          <p:cNvSpPr/>
          <p:nvPr/>
        </p:nvSpPr>
        <p:spPr>
          <a:xfrm rot="2095982">
            <a:off x="5611946" y="3080976"/>
            <a:ext cx="545355" cy="145428"/>
          </a:xfrm>
          <a:prstGeom prst="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5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44" name="圆角矩形 43"/>
          <p:cNvSpPr>
            <a:spLocks noChangeArrowheads="1"/>
          </p:cNvSpPr>
          <p:nvPr/>
        </p:nvSpPr>
        <p:spPr bwMode="auto">
          <a:xfrm>
            <a:off x="711102" y="2242592"/>
            <a:ext cx="968123" cy="37324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1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消息推送</a:t>
            </a: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左右箭头 44"/>
          <p:cNvSpPr/>
          <p:nvPr/>
        </p:nvSpPr>
        <p:spPr>
          <a:xfrm>
            <a:off x="1965815" y="1845274"/>
            <a:ext cx="372292" cy="173636"/>
          </a:xfrm>
          <a:prstGeom prst="leftRightArrow">
            <a:avLst/>
          </a:prstGeom>
          <a:solidFill>
            <a:schemeClr val="accent2">
              <a:alpha val="18000"/>
            </a:scheme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5" fontAlgn="auto">
              <a:spcBef>
                <a:spcPts val="0"/>
              </a:spcBef>
              <a:spcAft>
                <a:spcPts val="0"/>
              </a:spcAft>
            </a:pPr>
            <a:endParaRPr lang="zh-CN" altLang="en-US" sz="900" b="1" ker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14106" y="2968533"/>
            <a:ext cx="427037" cy="24237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部署</a:t>
            </a:r>
          </a:p>
        </p:txBody>
      </p:sp>
      <p:sp>
        <p:nvSpPr>
          <p:cNvPr id="43" name="圆角矩形 42"/>
          <p:cNvSpPr>
            <a:spLocks noChangeArrowheads="1"/>
          </p:cNvSpPr>
          <p:nvPr/>
        </p:nvSpPr>
        <p:spPr bwMode="auto">
          <a:xfrm>
            <a:off x="7896663" y="4953332"/>
            <a:ext cx="121198" cy="9174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68579" tIns="34289" rIns="68579" bIns="34289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1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1925" y="4884751"/>
            <a:ext cx="867270" cy="1962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68579" tIns="34289" rIns="68579" bIns="34289" anchor="ctr"/>
          <a:lstStyle>
            <a:defPPr>
              <a:defRPr lang="zh-CN"/>
            </a:defPPr>
            <a:lvl1pPr algn="ctr">
              <a:defRPr kumimoji="1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>
                <a:solidFill>
                  <a:prstClr val="white"/>
                </a:solidFill>
              </a:rPr>
              <a:t>后续版本规划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68448" y="3028741"/>
            <a:ext cx="427037" cy="24237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部署</a:t>
            </a:r>
          </a:p>
        </p:txBody>
      </p:sp>
    </p:spTree>
    <p:extLst>
      <p:ext uri="{BB962C8B-B14F-4D97-AF65-F5344CB8AC3E}">
        <p14:creationId xmlns="" xmlns:p14="http://schemas.microsoft.com/office/powerpoint/2010/main" val="20682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100"/>
              <a:t>公有云移动</a:t>
            </a:r>
            <a:r>
              <a:rPr lang="en-US" altLang="zh-CN" sz="2100"/>
              <a:t>BOS</a:t>
            </a:r>
            <a:endParaRPr lang="zh-CN" altLang="en-US" sz="21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768" y="895276"/>
            <a:ext cx="6507806" cy="398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154218" y="906375"/>
            <a:ext cx="1982405" cy="24110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79" tIns="34289" rIns="68579" bIns="34289" anchor="ctr"/>
          <a:lstStyle/>
          <a:p>
            <a:pPr algn="ctr" defTabSz="685783" eaLnBrk="0" hangingPunct="0">
              <a:defRPr/>
            </a:pPr>
            <a:endParaRPr lang="zh-CN" altLang="en-US" sz="15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242647" y="895277"/>
            <a:ext cx="1639316" cy="28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defTabSz="685783" eaLnBrk="0" hangingPunct="0"/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  <a:endParaRPr lang="zh-CN" altLang="en-US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7"/>
          <p:cNvSpPr txBox="1">
            <a:spLocks noChangeArrowheads="1"/>
          </p:cNvSpPr>
          <p:nvPr/>
        </p:nvSpPr>
        <p:spPr bwMode="auto">
          <a:xfrm>
            <a:off x="154195" y="1147458"/>
            <a:ext cx="1982427" cy="231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设计移动表单，所见即所得。</a:t>
            </a:r>
            <a:endParaRPr lang="en-US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提供标准的人机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UI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设计，预设初始的字体、色系、背景设置，降低移动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UE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设计门槛。</a:t>
            </a:r>
            <a:endParaRPr lang="en-US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0" lvl="1"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将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HTML5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控件转换</a:t>
            </a:r>
            <a:r>
              <a:rPr lang="zh-CN" altLang="en-US" sz="9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为金蝶云星空元数据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的组合控件</a:t>
            </a:r>
            <a:r>
              <a:rPr lang="zh-CN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。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0" lvl="1"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自动适配不同</a:t>
            </a:r>
            <a:r>
              <a:rPr lang="zh-CN" altLang="en-US" sz="9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的金蝶云星空版本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0" lvl="1"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地址：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http://cloudbos.kingdee.com</a:t>
            </a:r>
            <a:endParaRPr lang="zh-CN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indent="-214308" defTabSz="685783" eaLnBrk="0" hangingPunct="0">
              <a:lnSpc>
                <a:spcPct val="120000"/>
              </a:lnSpc>
              <a:buClr>
                <a:srgbClr val="00B0F0"/>
              </a:buClr>
              <a:buFont typeface="Wingdings" pitchFamily="2" charset="2"/>
              <a:buChar char="n"/>
              <a:defRPr/>
            </a:pPr>
            <a:endParaRPr lang="en-US" altLang="zh-CN" sz="9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43" y="895277"/>
            <a:ext cx="5688611" cy="398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201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智能开发：移动</a:t>
            </a:r>
            <a:r>
              <a:rPr lang="zh-CN" altLang="en-US"/>
              <a:t>录</a:t>
            </a:r>
            <a:r>
              <a:rPr lang="zh-CN" altLang="en-US" smtClean="0"/>
              <a:t>单</a:t>
            </a:r>
            <a:endParaRPr lang="zh-CN" altLang="en-US" dirty="0"/>
          </a:p>
        </p:txBody>
      </p:sp>
      <p:sp>
        <p:nvSpPr>
          <p:cNvPr id="148" name="圆角矩形 147"/>
          <p:cNvSpPr/>
          <p:nvPr/>
        </p:nvSpPr>
        <p:spPr>
          <a:xfrm>
            <a:off x="3608311" y="2901596"/>
            <a:ext cx="612560" cy="6125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685681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Rectangle 96"/>
          <p:cNvSpPr/>
          <p:nvPr/>
        </p:nvSpPr>
        <p:spPr>
          <a:xfrm>
            <a:off x="4386513" y="3265161"/>
            <a:ext cx="1625435" cy="707878"/>
          </a:xfrm>
          <a:prstGeom prst="rect">
            <a:avLst/>
          </a:prstGeom>
          <a:noFill/>
        </p:spPr>
        <p:txBody>
          <a:bodyPr wrap="square" lIns="91428" tIns="45714" rIns="91428" bIns="45714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值更新、实体服务规则可以调用计算服务，实现计算公式赋值、隐藏</a:t>
            </a:r>
            <a:r>
              <a:rPr lang="en-US" altLang="zh-CN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\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显示字段等管控。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386510" y="2902451"/>
            <a:ext cx="915614" cy="311613"/>
          </a:xfrm>
          <a:prstGeom prst="rect">
            <a:avLst/>
          </a:prstGeom>
        </p:spPr>
        <p:txBody>
          <a:bodyPr wrap="none" lIns="91428" tIns="45714" rIns="91428" bIns="45714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服务调用</a:t>
            </a:r>
            <a:endParaRPr lang="zh-CN" altLang="en-US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4467258" y="3201216"/>
            <a:ext cx="49936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圆角矩形 153"/>
          <p:cNvSpPr/>
          <p:nvPr/>
        </p:nvSpPr>
        <p:spPr>
          <a:xfrm>
            <a:off x="6177580" y="2901596"/>
            <a:ext cx="612560" cy="61256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685681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Rectangle 96"/>
          <p:cNvSpPr/>
          <p:nvPr/>
        </p:nvSpPr>
        <p:spPr>
          <a:xfrm>
            <a:off x="6955781" y="3265161"/>
            <a:ext cx="1625435" cy="861766"/>
          </a:xfrm>
          <a:prstGeom prst="rect">
            <a:avLst/>
          </a:prstGeom>
          <a:noFill/>
        </p:spPr>
        <p:txBody>
          <a:bodyPr wrap="square" lIns="91428" tIns="45714" rIns="91428" bIns="45714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零代码实现单据体新增行、插入行、删除行以及单据体编辑的开发。</a:t>
            </a:r>
            <a:endParaRPr lang="en-US" altLang="zh-CN" sz="10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配合</a:t>
            </a:r>
            <a:r>
              <a:rPr lang="zh-CN" altLang="en-US" sz="10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手势管理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，灵活应对行编辑、行删除等场景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6955779" y="2902451"/>
            <a:ext cx="1098373" cy="31162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单据体编辑</a:t>
            </a:r>
            <a:endParaRPr lang="zh-CN" altLang="en-US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7036526" y="3201216"/>
            <a:ext cx="49936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3608311" y="1136293"/>
            <a:ext cx="612560" cy="61256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Rectangle 96"/>
          <p:cNvSpPr/>
          <p:nvPr/>
        </p:nvSpPr>
        <p:spPr>
          <a:xfrm>
            <a:off x="4386513" y="1499860"/>
            <a:ext cx="1625435" cy="992577"/>
          </a:xfrm>
          <a:prstGeom prst="rect">
            <a:avLst/>
          </a:prstGeom>
          <a:noFill/>
        </p:spPr>
        <p:txBody>
          <a:bodyPr wrap="square" lIns="68570" tIns="34289" rIns="68570" bIns="34289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封装</a:t>
            </a:r>
            <a:r>
              <a:rPr lang="en-US" altLang="zh-CN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ERP</a:t>
            </a:r>
            <a:r>
              <a:rPr lang="zh-CN" altLang="en-US" sz="1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单据的新增、修改、保存、提交、审核、反审核操作，移动单据可以直接调用操作，操作来源单据，实现移动录单功能的可配置化开发。</a:t>
            </a:r>
            <a:endParaRPr lang="en-US" sz="1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386509" y="1137147"/>
            <a:ext cx="1052205" cy="288538"/>
          </a:xfrm>
          <a:prstGeom prst="rect">
            <a:avLst/>
          </a:prstGeom>
        </p:spPr>
        <p:txBody>
          <a:bodyPr wrap="none" lIns="68570" tIns="34289" rIns="68570" bIns="34289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零代码配置</a:t>
            </a:r>
            <a:endParaRPr lang="zh-CN" altLang="en-US" sz="1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4467259" y="1435913"/>
            <a:ext cx="499369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 rot="13875926">
            <a:off x="462286" y="768828"/>
            <a:ext cx="2774075" cy="2717825"/>
            <a:chOff x="4695692" y="1712611"/>
            <a:chExt cx="2576204" cy="2523967"/>
          </a:xfrm>
        </p:grpSpPr>
        <p:sp>
          <p:nvSpPr>
            <p:cNvPr id="165" name="椭圆形标注 164"/>
            <p:cNvSpPr/>
            <p:nvPr/>
          </p:nvSpPr>
          <p:spPr>
            <a:xfrm rot="2700000">
              <a:off x="4721810" y="1686493"/>
              <a:ext cx="2523967" cy="2576204"/>
            </a:xfrm>
            <a:prstGeom prst="wedgeEllipseCallout">
              <a:avLst>
                <a:gd name="adj1" fmla="val -75030"/>
                <a:gd name="adj2" fmla="val 11147"/>
              </a:avLst>
            </a:prstGeom>
            <a:solidFill>
              <a:srgbClr val="48CAD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6" name="组合 165"/>
            <p:cNvGrpSpPr/>
            <p:nvPr/>
          </p:nvGrpSpPr>
          <p:grpSpPr>
            <a:xfrm rot="1800000">
              <a:off x="4953907" y="1969062"/>
              <a:ext cx="2059769" cy="2003988"/>
              <a:chOff x="6829305" y="2189654"/>
              <a:chExt cx="4286370" cy="4170287"/>
            </a:xfrm>
          </p:grpSpPr>
          <p:grpSp>
            <p:nvGrpSpPr>
              <p:cNvPr id="167" name="Group 6"/>
              <p:cNvGrpSpPr>
                <a:grpSpLocks noChangeAspect="1"/>
              </p:cNvGrpSpPr>
              <p:nvPr/>
            </p:nvGrpSpPr>
            <p:grpSpPr bwMode="auto">
              <a:xfrm>
                <a:off x="7038835" y="2350514"/>
                <a:ext cx="3832913" cy="3832911"/>
                <a:chOff x="4953000" y="0"/>
                <a:chExt cx="288" cy="288"/>
              </a:xfrm>
            </p:grpSpPr>
            <p:sp>
              <p:nvSpPr>
                <p:cNvPr id="257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0">
                      <a:solidFill>
                        <a:srgbClr val="FFFFFF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11"/>
                <p:cNvSpPr>
                  <a:spLocks noChangeAspect="1"/>
                </p:cNvSpPr>
                <p:nvPr/>
              </p:nvSpPr>
              <p:spPr bwMode="auto">
                <a:xfrm>
                  <a:off x="4953165" y="170"/>
                  <a:ext cx="6" cy="4"/>
                </a:xfrm>
                <a:custGeom>
                  <a:avLst/>
                  <a:gdLst>
                    <a:gd name="T0" fmla="*/ 6 w 38"/>
                    <a:gd name="T1" fmla="*/ 6 h 20"/>
                    <a:gd name="T2" fmla="*/ 6 w 38"/>
                    <a:gd name="T3" fmla="*/ 19 h 20"/>
                    <a:gd name="T4" fmla="*/ 25 w 38"/>
                    <a:gd name="T5" fmla="*/ 19 h 20"/>
                    <a:gd name="T6" fmla="*/ 37 w 38"/>
                    <a:gd name="T7" fmla="*/ 19 h 20"/>
                    <a:gd name="T8" fmla="*/ 31 w 38"/>
                    <a:gd name="T9" fmla="*/ 0 h 20"/>
                    <a:gd name="T10" fmla="*/ 6 w 38"/>
                    <a:gd name="T11" fmla="*/ 0 h 20"/>
                    <a:gd name="T12" fmla="*/ 0 w 38"/>
                    <a:gd name="T13" fmla="*/ 6 h 20"/>
                    <a:gd name="T14" fmla="*/ 6 w 38"/>
                    <a:gd name="T15" fmla="*/ 6 h 20"/>
                    <a:gd name="T16" fmla="*/ 6 w 38"/>
                    <a:gd name="T17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20">
                      <a:moveTo>
                        <a:pt x="6" y="6"/>
                      </a:moveTo>
                      <a:lnTo>
                        <a:pt x="6" y="19"/>
                      </a:lnTo>
                      <a:lnTo>
                        <a:pt x="25" y="19"/>
                      </a:lnTo>
                      <a:lnTo>
                        <a:pt x="37" y="19"/>
                      </a:lnTo>
                      <a:lnTo>
                        <a:pt x="31" y="0"/>
                      </a:lnTo>
                      <a:lnTo>
                        <a:pt x="6" y="0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18"/>
                <p:cNvSpPr>
                  <a:spLocks noChangeAspect="1"/>
                </p:cNvSpPr>
                <p:nvPr/>
              </p:nvSpPr>
              <p:spPr bwMode="auto">
                <a:xfrm>
                  <a:off x="4953163" y="46"/>
                  <a:ext cx="7" cy="4"/>
                </a:xfrm>
                <a:custGeom>
                  <a:avLst/>
                  <a:gdLst>
                    <a:gd name="T0" fmla="*/ 0 w 44"/>
                    <a:gd name="T1" fmla="*/ 12 h 25"/>
                    <a:gd name="T2" fmla="*/ 12 w 44"/>
                    <a:gd name="T3" fmla="*/ 18 h 25"/>
                    <a:gd name="T4" fmla="*/ 12 w 44"/>
                    <a:gd name="T5" fmla="*/ 18 h 25"/>
                    <a:gd name="T6" fmla="*/ 31 w 44"/>
                    <a:gd name="T7" fmla="*/ 24 h 25"/>
                    <a:gd name="T8" fmla="*/ 37 w 44"/>
                    <a:gd name="T9" fmla="*/ 18 h 25"/>
                    <a:gd name="T10" fmla="*/ 43 w 44"/>
                    <a:gd name="T11" fmla="*/ 12 h 25"/>
                    <a:gd name="T12" fmla="*/ 43 w 44"/>
                    <a:gd name="T13" fmla="*/ 6 h 25"/>
                    <a:gd name="T14" fmla="*/ 37 w 44"/>
                    <a:gd name="T15" fmla="*/ 0 h 25"/>
                    <a:gd name="T16" fmla="*/ 24 w 44"/>
                    <a:gd name="T17" fmla="*/ 6 h 25"/>
                    <a:gd name="T18" fmla="*/ 12 w 44"/>
                    <a:gd name="T19" fmla="*/ 12 h 25"/>
                    <a:gd name="T20" fmla="*/ 6 w 44"/>
                    <a:gd name="T21" fmla="*/ 12 h 25"/>
                    <a:gd name="T22" fmla="*/ 0 w 44"/>
                    <a:gd name="T23" fmla="*/ 12 h 25"/>
                    <a:gd name="T24" fmla="*/ 0 w 44"/>
                    <a:gd name="T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25">
                      <a:moveTo>
                        <a:pt x="0" y="12"/>
                      </a:moveTo>
                      <a:lnTo>
                        <a:pt x="12" y="18"/>
                      </a:lnTo>
                      <a:lnTo>
                        <a:pt x="31" y="24"/>
                      </a:lnTo>
                      <a:lnTo>
                        <a:pt x="37" y="18"/>
                      </a:lnTo>
                      <a:lnTo>
                        <a:pt x="43" y="12"/>
                      </a:lnTo>
                      <a:lnTo>
                        <a:pt x="43" y="6"/>
                      </a:lnTo>
                      <a:lnTo>
                        <a:pt x="37" y="0"/>
                      </a:lnTo>
                      <a:lnTo>
                        <a:pt x="24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26"/>
                <p:cNvSpPr>
                  <a:spLocks noChangeAspect="1"/>
                </p:cNvSpPr>
                <p:nvPr/>
              </p:nvSpPr>
              <p:spPr bwMode="auto">
                <a:xfrm>
                  <a:off x="4953076" y="65"/>
                  <a:ext cx="4" cy="8"/>
                </a:xfrm>
                <a:custGeom>
                  <a:avLst/>
                  <a:gdLst>
                    <a:gd name="T0" fmla="*/ 25 w 26"/>
                    <a:gd name="T1" fmla="*/ 6 h 44"/>
                    <a:gd name="T2" fmla="*/ 25 w 26"/>
                    <a:gd name="T3" fmla="*/ 19 h 44"/>
                    <a:gd name="T4" fmla="*/ 25 w 26"/>
                    <a:gd name="T5" fmla="*/ 37 h 44"/>
                    <a:gd name="T6" fmla="*/ 6 w 26"/>
                    <a:gd name="T7" fmla="*/ 31 h 44"/>
                    <a:gd name="T8" fmla="*/ 6 w 26"/>
                    <a:gd name="T9" fmla="*/ 43 h 44"/>
                    <a:gd name="T10" fmla="*/ 0 w 26"/>
                    <a:gd name="T11" fmla="*/ 37 h 44"/>
                    <a:gd name="T12" fmla="*/ 0 w 26"/>
                    <a:gd name="T13" fmla="*/ 6 h 44"/>
                    <a:gd name="T14" fmla="*/ 6 w 26"/>
                    <a:gd name="T15" fmla="*/ 6 h 44"/>
                    <a:gd name="T16" fmla="*/ 12 w 26"/>
                    <a:gd name="T17" fmla="*/ 6 h 44"/>
                    <a:gd name="T18" fmla="*/ 25 w 26"/>
                    <a:gd name="T19" fmla="*/ 0 h 44"/>
                    <a:gd name="T20" fmla="*/ 25 w 26"/>
                    <a:gd name="T21" fmla="*/ 6 h 44"/>
                    <a:gd name="T22" fmla="*/ 25 w 26"/>
                    <a:gd name="T23" fmla="*/ 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44">
                      <a:moveTo>
                        <a:pt x="25" y="6"/>
                      </a:moveTo>
                      <a:lnTo>
                        <a:pt x="25" y="19"/>
                      </a:lnTo>
                      <a:lnTo>
                        <a:pt x="25" y="37"/>
                      </a:lnTo>
                      <a:lnTo>
                        <a:pt x="6" y="31"/>
                      </a:lnTo>
                      <a:lnTo>
                        <a:pt x="6" y="43"/>
                      </a:lnTo>
                      <a:lnTo>
                        <a:pt x="0" y="37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5" y="0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29"/>
                <p:cNvSpPr>
                  <a:spLocks noChangeAspect="1"/>
                </p:cNvSpPr>
                <p:nvPr/>
              </p:nvSpPr>
              <p:spPr bwMode="auto">
                <a:xfrm>
                  <a:off x="4953215" y="122"/>
                  <a:ext cx="21" cy="20"/>
                </a:xfrm>
                <a:custGeom>
                  <a:avLst/>
                  <a:gdLst>
                    <a:gd name="T0" fmla="*/ 43 w 124"/>
                    <a:gd name="T1" fmla="*/ 0 h 124"/>
                    <a:gd name="T2" fmla="*/ 50 w 124"/>
                    <a:gd name="T3" fmla="*/ 12 h 124"/>
                    <a:gd name="T4" fmla="*/ 37 w 124"/>
                    <a:gd name="T5" fmla="*/ 19 h 124"/>
                    <a:gd name="T6" fmla="*/ 37 w 124"/>
                    <a:gd name="T7" fmla="*/ 37 h 124"/>
                    <a:gd name="T8" fmla="*/ 50 w 124"/>
                    <a:gd name="T9" fmla="*/ 31 h 124"/>
                    <a:gd name="T10" fmla="*/ 62 w 124"/>
                    <a:gd name="T11" fmla="*/ 43 h 124"/>
                    <a:gd name="T12" fmla="*/ 68 w 124"/>
                    <a:gd name="T13" fmla="*/ 49 h 124"/>
                    <a:gd name="T14" fmla="*/ 80 w 124"/>
                    <a:gd name="T15" fmla="*/ 49 h 124"/>
                    <a:gd name="T16" fmla="*/ 93 w 124"/>
                    <a:gd name="T17" fmla="*/ 61 h 124"/>
                    <a:gd name="T18" fmla="*/ 105 w 124"/>
                    <a:gd name="T19" fmla="*/ 68 h 124"/>
                    <a:gd name="T20" fmla="*/ 123 w 124"/>
                    <a:gd name="T21" fmla="*/ 98 h 124"/>
                    <a:gd name="T22" fmla="*/ 99 w 124"/>
                    <a:gd name="T23" fmla="*/ 123 h 124"/>
                    <a:gd name="T24" fmla="*/ 74 w 124"/>
                    <a:gd name="T25" fmla="*/ 123 h 124"/>
                    <a:gd name="T26" fmla="*/ 56 w 124"/>
                    <a:gd name="T27" fmla="*/ 98 h 124"/>
                    <a:gd name="T28" fmla="*/ 56 w 124"/>
                    <a:gd name="T29" fmla="*/ 92 h 124"/>
                    <a:gd name="T30" fmla="*/ 50 w 124"/>
                    <a:gd name="T31" fmla="*/ 86 h 124"/>
                    <a:gd name="T32" fmla="*/ 31 w 124"/>
                    <a:gd name="T33" fmla="*/ 74 h 124"/>
                    <a:gd name="T34" fmla="*/ 19 w 124"/>
                    <a:gd name="T35" fmla="*/ 74 h 124"/>
                    <a:gd name="T36" fmla="*/ 0 w 124"/>
                    <a:gd name="T37" fmla="*/ 49 h 124"/>
                    <a:gd name="T38" fmla="*/ 0 w 124"/>
                    <a:gd name="T39" fmla="*/ 37 h 124"/>
                    <a:gd name="T40" fmla="*/ 0 w 124"/>
                    <a:gd name="T41" fmla="*/ 25 h 124"/>
                    <a:gd name="T42" fmla="*/ 0 w 124"/>
                    <a:gd name="T43" fmla="*/ 25 h 124"/>
                    <a:gd name="T44" fmla="*/ 0 w 124"/>
                    <a:gd name="T45" fmla="*/ 6 h 124"/>
                    <a:gd name="T46" fmla="*/ 19 w 124"/>
                    <a:gd name="T47" fmla="*/ 0 h 124"/>
                    <a:gd name="T48" fmla="*/ 25 w 124"/>
                    <a:gd name="T49" fmla="*/ 0 h 124"/>
                    <a:gd name="T50" fmla="*/ 43 w 124"/>
                    <a:gd name="T51" fmla="*/ 0 h 124"/>
                    <a:gd name="T52" fmla="*/ 43 w 124"/>
                    <a:gd name="T53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4" h="124">
                      <a:moveTo>
                        <a:pt x="43" y="0"/>
                      </a:moveTo>
                      <a:lnTo>
                        <a:pt x="50" y="12"/>
                      </a:lnTo>
                      <a:lnTo>
                        <a:pt x="37" y="19"/>
                      </a:lnTo>
                      <a:lnTo>
                        <a:pt x="37" y="37"/>
                      </a:lnTo>
                      <a:lnTo>
                        <a:pt x="50" y="31"/>
                      </a:lnTo>
                      <a:lnTo>
                        <a:pt x="62" y="43"/>
                      </a:lnTo>
                      <a:lnTo>
                        <a:pt x="68" y="49"/>
                      </a:lnTo>
                      <a:lnTo>
                        <a:pt x="80" y="49"/>
                      </a:lnTo>
                      <a:lnTo>
                        <a:pt x="93" y="61"/>
                      </a:lnTo>
                      <a:lnTo>
                        <a:pt x="105" y="68"/>
                      </a:lnTo>
                      <a:lnTo>
                        <a:pt x="123" y="98"/>
                      </a:lnTo>
                      <a:lnTo>
                        <a:pt x="99" y="123"/>
                      </a:lnTo>
                      <a:lnTo>
                        <a:pt x="74" y="123"/>
                      </a:lnTo>
                      <a:lnTo>
                        <a:pt x="56" y="98"/>
                      </a:lnTo>
                      <a:lnTo>
                        <a:pt x="56" y="92"/>
                      </a:lnTo>
                      <a:lnTo>
                        <a:pt x="50" y="86"/>
                      </a:lnTo>
                      <a:lnTo>
                        <a:pt x="31" y="74"/>
                      </a:lnTo>
                      <a:lnTo>
                        <a:pt x="19" y="74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0" y="25"/>
                      </a:lnTo>
                      <a:lnTo>
                        <a:pt x="0" y="6"/>
                      </a:lnTo>
                      <a:lnTo>
                        <a:pt x="19" y="0"/>
                      </a:lnTo>
                      <a:lnTo>
                        <a:pt x="25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317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000" y="0"/>
                  <a:ext cx="288" cy="288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8" name="组合 167"/>
              <p:cNvGrpSpPr/>
              <p:nvPr/>
            </p:nvGrpSpPr>
            <p:grpSpPr>
              <a:xfrm>
                <a:off x="6829305" y="2189654"/>
                <a:ext cx="4286370" cy="4170287"/>
                <a:chOff x="1277880" y="-1535218"/>
                <a:chExt cx="9959787" cy="9690060"/>
              </a:xfrm>
            </p:grpSpPr>
            <p:grpSp>
              <p:nvGrpSpPr>
                <p:cNvPr id="169" name="组合 168"/>
                <p:cNvGrpSpPr/>
                <p:nvPr/>
              </p:nvGrpSpPr>
              <p:grpSpPr>
                <a:xfrm>
                  <a:off x="1277880" y="-1535218"/>
                  <a:ext cx="9959787" cy="9690060"/>
                  <a:chOff x="3165256" y="992414"/>
                  <a:chExt cx="4958841" cy="4824548"/>
                </a:xfrm>
              </p:grpSpPr>
              <p:grpSp>
                <p:nvGrpSpPr>
                  <p:cNvPr id="171" name="组合 170"/>
                  <p:cNvGrpSpPr/>
                  <p:nvPr/>
                </p:nvGrpSpPr>
                <p:grpSpPr>
                  <a:xfrm>
                    <a:off x="3302419" y="998328"/>
                    <a:ext cx="4699000" cy="4699910"/>
                    <a:chOff x="-982362" y="-1947281"/>
                    <a:chExt cx="4699000" cy="4699910"/>
                  </a:xfrm>
                </p:grpSpPr>
                <p:cxnSp>
                  <p:nvCxnSpPr>
                    <p:cNvPr id="243" name="直接连接符 242"/>
                    <p:cNvCxnSpPr/>
                    <p:nvPr/>
                  </p:nvCxnSpPr>
                  <p:spPr>
                    <a:xfrm rot="-5400000">
                      <a:off x="-1515903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/>
                    <p:cNvCxnSpPr/>
                    <p:nvPr/>
                  </p:nvCxnSpPr>
                  <p:spPr>
                    <a:xfrm rot="-3857143">
                      <a:off x="-1283229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/>
                    <p:cNvCxnSpPr/>
                    <p:nvPr/>
                  </p:nvCxnSpPr>
                  <p:spPr>
                    <a:xfrm rot="-2314286">
                      <a:off x="-631292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/>
                    <p:cNvCxnSpPr/>
                    <p:nvPr/>
                  </p:nvCxnSpPr>
                  <p:spPr>
                    <a:xfrm rot="-771429">
                      <a:off x="310784" y="-182855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/>
                    <p:cNvCxnSpPr/>
                    <p:nvPr/>
                  </p:nvCxnSpPr>
                  <p:spPr>
                    <a:xfrm>
                      <a:off x="1335921" y="-1947281"/>
                      <a:ext cx="1078967" cy="237448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/>
                    <p:cNvCxnSpPr/>
                    <p:nvPr/>
                  </p:nvCxnSpPr>
                  <p:spPr>
                    <a:xfrm rot="2314286">
                      <a:off x="2298486" y="-1374877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/>
                    <p:cNvCxnSpPr/>
                    <p:nvPr/>
                  </p:nvCxnSpPr>
                  <p:spPr>
                    <a:xfrm rot="3857142">
                      <a:off x="2950423" y="-557374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rot="5400000">
                      <a:off x="3183097" y="46203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直接连接符 250"/>
                    <p:cNvCxnSpPr/>
                    <p:nvPr/>
                  </p:nvCxnSpPr>
                  <p:spPr>
                    <a:xfrm rot="6942857">
                      <a:off x="2950424" y="1481445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接连接符 251"/>
                    <p:cNvCxnSpPr/>
                    <p:nvPr/>
                  </p:nvCxnSpPr>
                  <p:spPr>
                    <a:xfrm rot="8485714">
                      <a:off x="2298486" y="229894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接连接符 252"/>
                    <p:cNvCxnSpPr/>
                    <p:nvPr/>
                  </p:nvCxnSpPr>
                  <p:spPr>
                    <a:xfrm rot="10028571">
                      <a:off x="1356410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接连接符 253"/>
                    <p:cNvCxnSpPr/>
                    <p:nvPr/>
                  </p:nvCxnSpPr>
                  <p:spPr>
                    <a:xfrm rot="11571429">
                      <a:off x="310784" y="2752629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接连接符 254"/>
                    <p:cNvCxnSpPr/>
                    <p:nvPr/>
                  </p:nvCxnSpPr>
                  <p:spPr>
                    <a:xfrm rot="13114285">
                      <a:off x="-631292" y="2298950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接连接符 255"/>
                    <p:cNvCxnSpPr/>
                    <p:nvPr/>
                  </p:nvCxnSpPr>
                  <p:spPr>
                    <a:xfrm rot="14657142">
                      <a:off x="-1283229" y="1481446"/>
                      <a:ext cx="1067081" cy="0"/>
                    </a:xfrm>
                    <a:prstGeom prst="line">
                      <a:avLst/>
                    </a:prstGeom>
                    <a:ln w="28575">
                      <a:solidFill>
                        <a:srgbClr val="71CAE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2" name="椭圆 171"/>
                  <p:cNvSpPr/>
                  <p:nvPr/>
                </p:nvSpPr>
                <p:spPr>
                  <a:xfrm>
                    <a:off x="4760878" y="157073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椭圆 172"/>
                  <p:cNvSpPr/>
                  <p:nvPr/>
                </p:nvSpPr>
                <p:spPr>
                  <a:xfrm>
                    <a:off x="4515218" y="2142575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4" name="椭圆 173"/>
                  <p:cNvSpPr/>
                  <p:nvPr/>
                </p:nvSpPr>
                <p:spPr>
                  <a:xfrm>
                    <a:off x="5529088" y="286893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5" name="椭圆 174"/>
                  <p:cNvSpPr/>
                  <p:nvPr/>
                </p:nvSpPr>
                <p:spPr>
                  <a:xfrm>
                    <a:off x="4473372" y="3577861"/>
                    <a:ext cx="245660" cy="245660"/>
                  </a:xfrm>
                  <a:prstGeom prst="ellipse">
                    <a:avLst/>
                  </a:prstGeom>
                  <a:solidFill>
                    <a:srgbClr val="71CAE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6993977" y="349678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7" name="椭圆 176"/>
                  <p:cNvSpPr/>
                  <p:nvPr/>
                </p:nvSpPr>
                <p:spPr>
                  <a:xfrm>
                    <a:off x="5774748" y="4502102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8" name="椭圆 177"/>
                  <p:cNvSpPr/>
                  <p:nvPr/>
                </p:nvSpPr>
                <p:spPr>
                  <a:xfrm>
                    <a:off x="6572066" y="2011596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椭圆 178"/>
                  <p:cNvSpPr/>
                  <p:nvPr/>
                </p:nvSpPr>
                <p:spPr>
                  <a:xfrm>
                    <a:off x="4604169" y="4884841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0" name="椭圆 179"/>
                  <p:cNvSpPr/>
                  <p:nvPr/>
                </p:nvSpPr>
                <p:spPr>
                  <a:xfrm>
                    <a:off x="3745369" y="2896000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>
                  <a:xfrm>
                    <a:off x="6803107" y="4451364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6075104" y="376950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3" name="椭圆 182"/>
                  <p:cNvSpPr/>
                  <p:nvPr/>
                </p:nvSpPr>
                <p:spPr>
                  <a:xfrm>
                    <a:off x="5620702" y="523217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椭圆 183"/>
                  <p:cNvSpPr/>
                  <p:nvPr/>
                </p:nvSpPr>
                <p:spPr>
                  <a:xfrm>
                    <a:off x="7178580" y="262327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椭圆 184"/>
                  <p:cNvSpPr/>
                  <p:nvPr/>
                </p:nvSpPr>
                <p:spPr>
                  <a:xfrm>
                    <a:off x="5952274" y="151741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6" name="椭圆 185"/>
                  <p:cNvSpPr/>
                  <p:nvPr/>
                </p:nvSpPr>
                <p:spPr>
                  <a:xfrm>
                    <a:off x="5221201" y="397856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椭圆 186"/>
                  <p:cNvSpPr/>
                  <p:nvPr/>
                </p:nvSpPr>
                <p:spPr>
                  <a:xfrm>
                    <a:off x="4052853" y="4015163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188" name="直接连接符 187"/>
                  <p:cNvCxnSpPr>
                    <a:endCxn id="172" idx="1"/>
                  </p:cNvCxnSpPr>
                  <p:nvPr/>
                </p:nvCxnSpPr>
                <p:spPr>
                  <a:xfrm>
                    <a:off x="4596202" y="1235776"/>
                    <a:ext cx="200652" cy="37093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/>
                  <p:cNvCxnSpPr>
                    <a:endCxn id="180" idx="2"/>
                  </p:cNvCxnSpPr>
                  <p:nvPr/>
                </p:nvCxnSpPr>
                <p:spPr>
                  <a:xfrm>
                    <a:off x="3305722" y="2868938"/>
                    <a:ext cx="439647" cy="1498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连接符 189"/>
                  <p:cNvCxnSpPr>
                    <a:endCxn id="172" idx="2"/>
                  </p:cNvCxnSpPr>
                  <p:nvPr/>
                </p:nvCxnSpPr>
                <p:spPr>
                  <a:xfrm flipV="1">
                    <a:off x="3745369" y="1693562"/>
                    <a:ext cx="1015509" cy="20982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接连接符 190"/>
                  <p:cNvCxnSpPr>
                    <a:stCxn id="172" idx="3"/>
                    <a:endCxn id="173" idx="0"/>
                  </p:cNvCxnSpPr>
                  <p:nvPr/>
                </p:nvCxnSpPr>
                <p:spPr>
                  <a:xfrm flipH="1">
                    <a:off x="4638048" y="1780416"/>
                    <a:ext cx="158806" cy="36215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接连接符 191"/>
                  <p:cNvCxnSpPr>
                    <a:stCxn id="173" idx="6"/>
                    <a:endCxn id="174" idx="1"/>
                  </p:cNvCxnSpPr>
                  <p:nvPr/>
                </p:nvCxnSpPr>
                <p:spPr>
                  <a:xfrm>
                    <a:off x="4760878" y="2265405"/>
                    <a:ext cx="804186" cy="63951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>
                    <a:stCxn id="186" idx="6"/>
                    <a:endCxn id="182" idx="2"/>
                  </p:cNvCxnSpPr>
                  <p:nvPr/>
                </p:nvCxnSpPr>
                <p:spPr>
                  <a:xfrm flipV="1">
                    <a:off x="5466861" y="3892333"/>
                    <a:ext cx="608243" cy="20906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>
                    <a:stCxn id="186" idx="5"/>
                    <a:endCxn id="177" idx="1"/>
                  </p:cNvCxnSpPr>
                  <p:nvPr/>
                </p:nvCxnSpPr>
                <p:spPr>
                  <a:xfrm>
                    <a:off x="5430885" y="4188251"/>
                    <a:ext cx="379839" cy="34982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/>
                  <p:cNvCxnSpPr>
                    <a:stCxn id="175" idx="5"/>
                    <a:endCxn id="186" idx="1"/>
                  </p:cNvCxnSpPr>
                  <p:nvPr/>
                </p:nvCxnSpPr>
                <p:spPr>
                  <a:xfrm>
                    <a:off x="4683056" y="3787545"/>
                    <a:ext cx="574121" cy="22699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连接符 195"/>
                  <p:cNvCxnSpPr>
                    <a:stCxn id="187" idx="7"/>
                    <a:endCxn id="175" idx="3"/>
                  </p:cNvCxnSpPr>
                  <p:nvPr/>
                </p:nvCxnSpPr>
                <p:spPr>
                  <a:xfrm flipV="1">
                    <a:off x="4262537" y="3787545"/>
                    <a:ext cx="246811" cy="2635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>
                    <a:stCxn id="187" idx="5"/>
                    <a:endCxn id="179" idx="1"/>
                  </p:cNvCxnSpPr>
                  <p:nvPr/>
                </p:nvCxnSpPr>
                <p:spPr>
                  <a:xfrm>
                    <a:off x="4262537" y="4224847"/>
                    <a:ext cx="377608" cy="69597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/>
                  <p:cNvCxnSpPr>
                    <a:stCxn id="179" idx="5"/>
                    <a:endCxn id="183" idx="2"/>
                  </p:cNvCxnSpPr>
                  <p:nvPr/>
                </p:nvCxnSpPr>
                <p:spPr>
                  <a:xfrm>
                    <a:off x="4813853" y="5094525"/>
                    <a:ext cx="806849" cy="26048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直接连接符 198"/>
                  <p:cNvCxnSpPr>
                    <a:stCxn id="183" idx="0"/>
                    <a:endCxn id="177" idx="4"/>
                  </p:cNvCxnSpPr>
                  <p:nvPr/>
                </p:nvCxnSpPr>
                <p:spPr>
                  <a:xfrm flipV="1">
                    <a:off x="5743532" y="4747762"/>
                    <a:ext cx="154046" cy="4844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直接连接符 199"/>
                  <p:cNvCxnSpPr>
                    <a:stCxn id="177" idx="6"/>
                    <a:endCxn id="181" idx="2"/>
                  </p:cNvCxnSpPr>
                  <p:nvPr/>
                </p:nvCxnSpPr>
                <p:spPr>
                  <a:xfrm flipV="1">
                    <a:off x="6020408" y="4574194"/>
                    <a:ext cx="782699" cy="5073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直接连接符 200"/>
                  <p:cNvCxnSpPr>
                    <a:stCxn id="185" idx="5"/>
                    <a:endCxn id="178" idx="1"/>
                  </p:cNvCxnSpPr>
                  <p:nvPr/>
                </p:nvCxnSpPr>
                <p:spPr>
                  <a:xfrm>
                    <a:off x="6161958" y="1727097"/>
                    <a:ext cx="446084" cy="3204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直接连接符 201"/>
                  <p:cNvCxnSpPr>
                    <a:stCxn id="182" idx="0"/>
                    <a:endCxn id="174" idx="5"/>
                  </p:cNvCxnSpPr>
                  <p:nvPr/>
                </p:nvCxnSpPr>
                <p:spPr>
                  <a:xfrm flipH="1" flipV="1">
                    <a:off x="5738772" y="3078623"/>
                    <a:ext cx="459162" cy="69088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直接连接符 202"/>
                  <p:cNvCxnSpPr>
                    <a:stCxn id="175" idx="7"/>
                    <a:endCxn id="174" idx="2"/>
                  </p:cNvCxnSpPr>
                  <p:nvPr/>
                </p:nvCxnSpPr>
                <p:spPr>
                  <a:xfrm flipV="1">
                    <a:off x="4683056" y="2991769"/>
                    <a:ext cx="846032" cy="62206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直接连接符 203"/>
                  <p:cNvCxnSpPr>
                    <a:stCxn id="173" idx="4"/>
                    <a:endCxn id="175" idx="0"/>
                  </p:cNvCxnSpPr>
                  <p:nvPr/>
                </p:nvCxnSpPr>
                <p:spPr>
                  <a:xfrm flipH="1">
                    <a:off x="4596202" y="2388235"/>
                    <a:ext cx="41846" cy="118962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直接连接符 204"/>
                  <p:cNvCxnSpPr>
                    <a:stCxn id="180" idx="7"/>
                    <a:endCxn id="173" idx="3"/>
                  </p:cNvCxnSpPr>
                  <p:nvPr/>
                </p:nvCxnSpPr>
                <p:spPr>
                  <a:xfrm flipV="1">
                    <a:off x="3955053" y="2352259"/>
                    <a:ext cx="596141" cy="57971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直接连接符 205"/>
                  <p:cNvCxnSpPr>
                    <a:stCxn id="180" idx="5"/>
                    <a:endCxn id="175" idx="1"/>
                  </p:cNvCxnSpPr>
                  <p:nvPr/>
                </p:nvCxnSpPr>
                <p:spPr>
                  <a:xfrm>
                    <a:off x="3955053" y="3105684"/>
                    <a:ext cx="554295" cy="50815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206"/>
                  <p:cNvCxnSpPr>
                    <a:stCxn id="180" idx="4"/>
                    <a:endCxn id="187" idx="0"/>
                  </p:cNvCxnSpPr>
                  <p:nvPr/>
                </p:nvCxnSpPr>
                <p:spPr>
                  <a:xfrm>
                    <a:off x="3868199" y="3141660"/>
                    <a:ext cx="307484" cy="873503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接连接符 207"/>
                  <p:cNvCxnSpPr>
                    <a:stCxn id="174" idx="7"/>
                    <a:endCxn id="178" idx="3"/>
                  </p:cNvCxnSpPr>
                  <p:nvPr/>
                </p:nvCxnSpPr>
                <p:spPr>
                  <a:xfrm flipV="1">
                    <a:off x="5738772" y="2221280"/>
                    <a:ext cx="869270" cy="6836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直接连接符 208"/>
                  <p:cNvCxnSpPr>
                    <a:stCxn id="185" idx="4"/>
                    <a:endCxn id="174" idx="7"/>
                  </p:cNvCxnSpPr>
                  <p:nvPr/>
                </p:nvCxnSpPr>
                <p:spPr>
                  <a:xfrm flipH="1">
                    <a:off x="5738772" y="1763073"/>
                    <a:ext cx="336332" cy="114184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直接连接符 209"/>
                  <p:cNvCxnSpPr>
                    <a:stCxn id="178" idx="5"/>
                    <a:endCxn id="184" idx="1"/>
                  </p:cNvCxnSpPr>
                  <p:nvPr/>
                </p:nvCxnSpPr>
                <p:spPr>
                  <a:xfrm>
                    <a:off x="6781750" y="2221280"/>
                    <a:ext cx="432806" cy="43797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210"/>
                  <p:cNvCxnSpPr>
                    <a:stCxn id="182" idx="7"/>
                    <a:endCxn id="184" idx="3"/>
                  </p:cNvCxnSpPr>
                  <p:nvPr/>
                </p:nvCxnSpPr>
                <p:spPr>
                  <a:xfrm flipV="1">
                    <a:off x="6284788" y="2832963"/>
                    <a:ext cx="929768" cy="97251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211"/>
                  <p:cNvCxnSpPr>
                    <a:stCxn id="184" idx="4"/>
                    <a:endCxn id="176" idx="7"/>
                  </p:cNvCxnSpPr>
                  <p:nvPr/>
                </p:nvCxnSpPr>
                <p:spPr>
                  <a:xfrm flipH="1">
                    <a:off x="7203661" y="2868939"/>
                    <a:ext cx="97749" cy="6638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连接符 212"/>
                  <p:cNvCxnSpPr>
                    <a:stCxn id="182" idx="6"/>
                    <a:endCxn id="176" idx="3"/>
                  </p:cNvCxnSpPr>
                  <p:nvPr/>
                </p:nvCxnSpPr>
                <p:spPr>
                  <a:xfrm flipV="1">
                    <a:off x="6320764" y="3706466"/>
                    <a:ext cx="709189" cy="18586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直接连接符 213"/>
                  <p:cNvCxnSpPr>
                    <a:stCxn id="176" idx="4"/>
                    <a:endCxn id="181" idx="0"/>
                  </p:cNvCxnSpPr>
                  <p:nvPr/>
                </p:nvCxnSpPr>
                <p:spPr>
                  <a:xfrm flipH="1">
                    <a:off x="6925937" y="3742442"/>
                    <a:ext cx="190870" cy="70892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直接连接符 214"/>
                  <p:cNvCxnSpPr>
                    <a:stCxn id="177" idx="7"/>
                    <a:endCxn id="182" idx="5"/>
                  </p:cNvCxnSpPr>
                  <p:nvPr/>
                </p:nvCxnSpPr>
                <p:spPr>
                  <a:xfrm flipV="1">
                    <a:off x="5984432" y="3979187"/>
                    <a:ext cx="300356" cy="55889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直接连接符 215"/>
                  <p:cNvCxnSpPr>
                    <a:stCxn id="183" idx="6"/>
                    <a:endCxn id="181" idx="4"/>
                  </p:cNvCxnSpPr>
                  <p:nvPr/>
                </p:nvCxnSpPr>
                <p:spPr>
                  <a:xfrm flipV="1">
                    <a:off x="5866362" y="4697024"/>
                    <a:ext cx="1059575" cy="65798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直接连接符 216"/>
                  <p:cNvCxnSpPr>
                    <a:stCxn id="179" idx="7"/>
                    <a:endCxn id="186" idx="4"/>
                  </p:cNvCxnSpPr>
                  <p:nvPr/>
                </p:nvCxnSpPr>
                <p:spPr>
                  <a:xfrm flipV="1">
                    <a:off x="4813853" y="4224227"/>
                    <a:ext cx="530178" cy="69659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直接连接符 217"/>
                  <p:cNvCxnSpPr>
                    <a:stCxn id="172" idx="6"/>
                    <a:endCxn id="185" idx="2"/>
                  </p:cNvCxnSpPr>
                  <p:nvPr/>
                </p:nvCxnSpPr>
                <p:spPr>
                  <a:xfrm flipV="1">
                    <a:off x="5006538" y="1640243"/>
                    <a:ext cx="945736" cy="5331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直接连接符 218"/>
                  <p:cNvCxnSpPr>
                    <a:stCxn id="174" idx="6"/>
                    <a:endCxn id="184" idx="3"/>
                  </p:cNvCxnSpPr>
                  <p:nvPr/>
                </p:nvCxnSpPr>
                <p:spPr>
                  <a:xfrm flipV="1">
                    <a:off x="5774748" y="2832963"/>
                    <a:ext cx="1439808" cy="15880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直接连接符 219"/>
                  <p:cNvCxnSpPr/>
                  <p:nvPr/>
                </p:nvCxnSpPr>
                <p:spPr>
                  <a:xfrm flipV="1">
                    <a:off x="5383971" y="3120735"/>
                    <a:ext cx="307888" cy="86396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/>
                  <p:cNvCxnSpPr>
                    <a:endCxn id="187" idx="4"/>
                  </p:cNvCxnSpPr>
                  <p:nvPr/>
                </p:nvCxnSpPr>
                <p:spPr>
                  <a:xfrm flipV="1">
                    <a:off x="3761489" y="4260823"/>
                    <a:ext cx="414194" cy="64693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/>
                  <p:cNvCxnSpPr/>
                  <p:nvPr/>
                </p:nvCxnSpPr>
                <p:spPr>
                  <a:xfrm flipV="1">
                    <a:off x="3289027" y="3108974"/>
                    <a:ext cx="513725" cy="84066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接连接符 222"/>
                  <p:cNvCxnSpPr>
                    <a:endCxn id="173" idx="2"/>
                  </p:cNvCxnSpPr>
                  <p:nvPr/>
                </p:nvCxnSpPr>
                <p:spPr>
                  <a:xfrm>
                    <a:off x="3745369" y="1887334"/>
                    <a:ext cx="769849" cy="37807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/>
                  <p:cNvCxnSpPr>
                    <a:endCxn id="172" idx="0"/>
                  </p:cNvCxnSpPr>
                  <p:nvPr/>
                </p:nvCxnSpPr>
                <p:spPr>
                  <a:xfrm flipH="1">
                    <a:off x="4883708" y="992414"/>
                    <a:ext cx="761035" cy="578318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/>
                  <p:cNvCxnSpPr>
                    <a:endCxn id="185" idx="1"/>
                  </p:cNvCxnSpPr>
                  <p:nvPr/>
                </p:nvCxnSpPr>
                <p:spPr>
                  <a:xfrm>
                    <a:off x="5620702" y="998328"/>
                    <a:ext cx="367548" cy="555061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接连接符 225"/>
                  <p:cNvCxnSpPr>
                    <a:endCxn id="178" idx="1"/>
                  </p:cNvCxnSpPr>
                  <p:nvPr/>
                </p:nvCxnSpPr>
                <p:spPr>
                  <a:xfrm flipH="1">
                    <a:off x="6608042" y="1235776"/>
                    <a:ext cx="86852" cy="811796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/>
                  <p:cNvCxnSpPr>
                    <a:endCxn id="176" idx="5"/>
                  </p:cNvCxnSpPr>
                  <p:nvPr/>
                </p:nvCxnSpPr>
                <p:spPr>
                  <a:xfrm flipH="1" flipV="1">
                    <a:off x="7203661" y="3706466"/>
                    <a:ext cx="796579" cy="234720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接连接符 227"/>
                  <p:cNvCxnSpPr>
                    <a:endCxn id="176" idx="5"/>
                  </p:cNvCxnSpPr>
                  <p:nvPr/>
                </p:nvCxnSpPr>
                <p:spPr>
                  <a:xfrm flipH="1" flipV="1">
                    <a:off x="7203661" y="3706466"/>
                    <a:ext cx="314775" cy="1201292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直接连接符 228"/>
                  <p:cNvCxnSpPr>
                    <a:endCxn id="183" idx="5"/>
                  </p:cNvCxnSpPr>
                  <p:nvPr/>
                </p:nvCxnSpPr>
                <p:spPr>
                  <a:xfrm flipH="1" flipV="1">
                    <a:off x="5830386" y="5441862"/>
                    <a:ext cx="852961" cy="13535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接连接符 229"/>
                  <p:cNvCxnSpPr>
                    <a:endCxn id="183" idx="4"/>
                  </p:cNvCxnSpPr>
                  <p:nvPr/>
                </p:nvCxnSpPr>
                <p:spPr>
                  <a:xfrm flipV="1">
                    <a:off x="5615930" y="5477838"/>
                    <a:ext cx="127602" cy="33912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直接连接符 230"/>
                  <p:cNvCxnSpPr>
                    <a:endCxn id="187" idx="2"/>
                  </p:cNvCxnSpPr>
                  <p:nvPr/>
                </p:nvCxnSpPr>
                <p:spPr>
                  <a:xfrm>
                    <a:off x="3267621" y="3941186"/>
                    <a:ext cx="785232" cy="196807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直接连接符 231"/>
                  <p:cNvCxnSpPr>
                    <a:endCxn id="178" idx="6"/>
                  </p:cNvCxnSpPr>
                  <p:nvPr/>
                </p:nvCxnSpPr>
                <p:spPr>
                  <a:xfrm flipH="1">
                    <a:off x="6817726" y="1879932"/>
                    <a:ext cx="716221" cy="254494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直接连接符 232"/>
                  <p:cNvCxnSpPr>
                    <a:endCxn id="184" idx="6"/>
                  </p:cNvCxnSpPr>
                  <p:nvPr/>
                </p:nvCxnSpPr>
                <p:spPr>
                  <a:xfrm flipH="1" flipV="1">
                    <a:off x="7424240" y="2746109"/>
                    <a:ext cx="576000" cy="13806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/>
                  <p:cNvCxnSpPr>
                    <a:stCxn id="179" idx="6"/>
                    <a:endCxn id="177" idx="2"/>
                  </p:cNvCxnSpPr>
                  <p:nvPr/>
                </p:nvCxnSpPr>
                <p:spPr>
                  <a:xfrm flipV="1">
                    <a:off x="4849829" y="4624932"/>
                    <a:ext cx="924919" cy="382739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椭圆 234"/>
                  <p:cNvSpPr/>
                  <p:nvPr/>
                </p:nvSpPr>
                <p:spPr>
                  <a:xfrm>
                    <a:off x="4475375" y="108562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6" name="椭圆 235"/>
                  <p:cNvSpPr/>
                  <p:nvPr/>
                </p:nvSpPr>
                <p:spPr>
                  <a:xfrm>
                    <a:off x="7878437" y="3852868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7" name="椭圆 236"/>
                  <p:cNvSpPr/>
                  <p:nvPr/>
                </p:nvSpPr>
                <p:spPr>
                  <a:xfrm>
                    <a:off x="3377143" y="4502102"/>
                    <a:ext cx="719689" cy="719689"/>
                  </a:xfrm>
                  <a:prstGeom prst="ellipse">
                    <a:avLst/>
                  </a:prstGeom>
                  <a:solidFill>
                    <a:srgbClr val="FFC000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8" name="椭圆 237"/>
                  <p:cNvSpPr/>
                  <p:nvPr/>
                </p:nvSpPr>
                <p:spPr>
                  <a:xfrm>
                    <a:off x="3165256" y="3793313"/>
                    <a:ext cx="245660" cy="24566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9" name="椭圆 238"/>
                  <p:cNvSpPr/>
                  <p:nvPr/>
                </p:nvSpPr>
                <p:spPr>
                  <a:xfrm>
                    <a:off x="7406314" y="1737799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0" name="椭圆 239"/>
                  <p:cNvSpPr/>
                  <p:nvPr/>
                </p:nvSpPr>
                <p:spPr>
                  <a:xfrm>
                    <a:off x="6540862" y="547110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" name="椭圆 240"/>
                  <p:cNvSpPr/>
                  <p:nvPr/>
                </p:nvSpPr>
                <p:spPr>
                  <a:xfrm>
                    <a:off x="3645882" y="1800757"/>
                    <a:ext cx="245660" cy="24566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8575">
                    <a:solidFill>
                      <a:srgbClr val="71CA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242" name="直接连接符 241"/>
                  <p:cNvCxnSpPr>
                    <a:endCxn id="179" idx="4"/>
                  </p:cNvCxnSpPr>
                  <p:nvPr/>
                </p:nvCxnSpPr>
                <p:spPr>
                  <a:xfrm flipV="1">
                    <a:off x="4596202" y="5130501"/>
                    <a:ext cx="130797" cy="446715"/>
                  </a:xfrm>
                  <a:prstGeom prst="line">
                    <a:avLst/>
                  </a:prstGeom>
                  <a:ln w="28575">
                    <a:solidFill>
                      <a:srgbClr val="71CAE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0" name="椭圆 169"/>
                <p:cNvSpPr/>
                <p:nvPr/>
              </p:nvSpPr>
              <p:spPr>
                <a:xfrm>
                  <a:off x="8999277" y="1541913"/>
                  <a:ext cx="1069568" cy="1069568"/>
                </a:xfrm>
                <a:prstGeom prst="ellipse">
                  <a:avLst/>
                </a:prstGeom>
                <a:solidFill>
                  <a:srgbClr val="FFC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81" name="组合 280"/>
          <p:cNvGrpSpPr/>
          <p:nvPr/>
        </p:nvGrpSpPr>
        <p:grpSpPr>
          <a:xfrm>
            <a:off x="6177585" y="1107823"/>
            <a:ext cx="2403631" cy="917565"/>
            <a:chOff x="1067890" y="4412202"/>
            <a:chExt cx="3204841" cy="1223418"/>
          </a:xfrm>
        </p:grpSpPr>
        <p:sp>
          <p:nvSpPr>
            <p:cNvPr id="282" name="圆角矩形 281"/>
            <p:cNvSpPr/>
            <p:nvPr/>
          </p:nvSpPr>
          <p:spPr>
            <a:xfrm>
              <a:off x="1067890" y="4412202"/>
              <a:ext cx="816746" cy="8167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8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3" name="Rectangle 96"/>
            <p:cNvSpPr/>
            <p:nvPr/>
          </p:nvSpPr>
          <p:spPr>
            <a:xfrm>
              <a:off x="2105485" y="4896957"/>
              <a:ext cx="2167246" cy="738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68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模拟</a:t>
              </a:r>
              <a:r>
                <a:rPr lang="en-US" altLang="zh-CN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ERP</a:t>
              </a:r>
              <a:r>
                <a:rPr lang="zh-CN" altLang="en-US" sz="10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单据录入界面，将缺省值配置成模版，在保存操作时调用。</a:t>
              </a:r>
              <a:endParaRPr lang="en-US" sz="1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2105485" y="4413339"/>
              <a:ext cx="168251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68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缺省值模版化</a:t>
              </a:r>
              <a:endParaRPr lang="zh-CN" altLang="en-US" sz="1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5" name="直接连接符 284"/>
            <p:cNvCxnSpPr/>
            <p:nvPr/>
          </p:nvCxnSpPr>
          <p:spPr>
            <a:xfrm>
              <a:off x="2213145" y="4811697"/>
              <a:ext cx="665825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矩形 286"/>
          <p:cNvSpPr/>
          <p:nvPr/>
        </p:nvSpPr>
        <p:spPr>
          <a:xfrm>
            <a:off x="986227" y="4148048"/>
            <a:ext cx="1985139" cy="346247"/>
          </a:xfrm>
          <a:prstGeom prst="rect">
            <a:avLst/>
          </a:prstGeom>
        </p:spPr>
        <p:txBody>
          <a:bodyPr wrap="none" lIns="68570" tIns="34289" rIns="68570" bIns="34289">
            <a:spAutoFit/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让移动开发更智能</a:t>
            </a:r>
            <a:endParaRPr lang="zh-CN" altLang="en-US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8" name="Freeform 9"/>
          <p:cNvSpPr>
            <a:spLocks noEditPoints="1"/>
          </p:cNvSpPr>
          <p:nvPr/>
        </p:nvSpPr>
        <p:spPr bwMode="auto">
          <a:xfrm>
            <a:off x="3779912" y="1169690"/>
            <a:ext cx="283164" cy="530118"/>
          </a:xfrm>
          <a:custGeom>
            <a:avLst/>
            <a:gdLst>
              <a:gd name="T0" fmla="*/ 225 w 450"/>
              <a:gd name="T1" fmla="*/ 700 h 800"/>
              <a:gd name="T2" fmla="*/ 275 w 450"/>
              <a:gd name="T3" fmla="*/ 650 h 800"/>
              <a:gd name="T4" fmla="*/ 225 w 450"/>
              <a:gd name="T5" fmla="*/ 600 h 800"/>
              <a:gd name="T6" fmla="*/ 175 w 450"/>
              <a:gd name="T7" fmla="*/ 650 h 800"/>
              <a:gd name="T8" fmla="*/ 225 w 450"/>
              <a:gd name="T9" fmla="*/ 700 h 800"/>
              <a:gd name="T10" fmla="*/ 350 w 450"/>
              <a:gd name="T11" fmla="*/ 0 h 800"/>
              <a:gd name="T12" fmla="*/ 100 w 450"/>
              <a:gd name="T13" fmla="*/ 0 h 800"/>
              <a:gd name="T14" fmla="*/ 0 w 450"/>
              <a:gd name="T15" fmla="*/ 100 h 800"/>
              <a:gd name="T16" fmla="*/ 0 w 450"/>
              <a:gd name="T17" fmla="*/ 700 h 800"/>
              <a:gd name="T18" fmla="*/ 100 w 450"/>
              <a:gd name="T19" fmla="*/ 800 h 800"/>
              <a:gd name="T20" fmla="*/ 350 w 450"/>
              <a:gd name="T21" fmla="*/ 800 h 800"/>
              <a:gd name="T22" fmla="*/ 450 w 450"/>
              <a:gd name="T23" fmla="*/ 700 h 800"/>
              <a:gd name="T24" fmla="*/ 450 w 450"/>
              <a:gd name="T25" fmla="*/ 100 h 800"/>
              <a:gd name="T26" fmla="*/ 350 w 450"/>
              <a:gd name="T27" fmla="*/ 0 h 800"/>
              <a:gd name="T28" fmla="*/ 400 w 450"/>
              <a:gd name="T29" fmla="*/ 700 h 800"/>
              <a:gd name="T30" fmla="*/ 350 w 450"/>
              <a:gd name="T31" fmla="*/ 750 h 800"/>
              <a:gd name="T32" fmla="*/ 100 w 450"/>
              <a:gd name="T33" fmla="*/ 750 h 800"/>
              <a:gd name="T34" fmla="*/ 50 w 450"/>
              <a:gd name="T35" fmla="*/ 700 h 800"/>
              <a:gd name="T36" fmla="*/ 50 w 450"/>
              <a:gd name="T37" fmla="*/ 550 h 800"/>
              <a:gd name="T38" fmla="*/ 400 w 450"/>
              <a:gd name="T39" fmla="*/ 550 h 800"/>
              <a:gd name="T40" fmla="*/ 400 w 450"/>
              <a:gd name="T41" fmla="*/ 700 h 800"/>
              <a:gd name="T42" fmla="*/ 400 w 450"/>
              <a:gd name="T43" fmla="*/ 500 h 800"/>
              <a:gd name="T44" fmla="*/ 50 w 450"/>
              <a:gd name="T45" fmla="*/ 500 h 800"/>
              <a:gd name="T46" fmla="*/ 50 w 450"/>
              <a:gd name="T47" fmla="*/ 175 h 800"/>
              <a:gd name="T48" fmla="*/ 400 w 450"/>
              <a:gd name="T49" fmla="*/ 175 h 800"/>
              <a:gd name="T50" fmla="*/ 400 w 450"/>
              <a:gd name="T51" fmla="*/ 500 h 800"/>
              <a:gd name="T52" fmla="*/ 400 w 450"/>
              <a:gd name="T53" fmla="*/ 125 h 800"/>
              <a:gd name="T54" fmla="*/ 50 w 450"/>
              <a:gd name="T55" fmla="*/ 125 h 800"/>
              <a:gd name="T56" fmla="*/ 50 w 450"/>
              <a:gd name="T57" fmla="*/ 100 h 800"/>
              <a:gd name="T58" fmla="*/ 100 w 450"/>
              <a:gd name="T59" fmla="*/ 50 h 800"/>
              <a:gd name="T60" fmla="*/ 350 w 450"/>
              <a:gd name="T61" fmla="*/ 50 h 800"/>
              <a:gd name="T62" fmla="*/ 400 w 450"/>
              <a:gd name="T63" fmla="*/ 100 h 800"/>
              <a:gd name="T64" fmla="*/ 400 w 450"/>
              <a:gd name="T65" fmla="*/ 12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0" h="800">
                <a:moveTo>
                  <a:pt x="225" y="700"/>
                </a:moveTo>
                <a:cubicBezTo>
                  <a:pt x="253" y="700"/>
                  <a:pt x="275" y="678"/>
                  <a:pt x="275" y="650"/>
                </a:cubicBezTo>
                <a:cubicBezTo>
                  <a:pt x="275" y="622"/>
                  <a:pt x="253" y="600"/>
                  <a:pt x="225" y="600"/>
                </a:cubicBezTo>
                <a:cubicBezTo>
                  <a:pt x="197" y="600"/>
                  <a:pt x="175" y="622"/>
                  <a:pt x="175" y="650"/>
                </a:cubicBezTo>
                <a:cubicBezTo>
                  <a:pt x="175" y="678"/>
                  <a:pt x="197" y="700"/>
                  <a:pt x="225" y="700"/>
                </a:cubicBezTo>
                <a:close/>
                <a:moveTo>
                  <a:pt x="350" y="0"/>
                </a:move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755"/>
                  <a:pt x="45" y="800"/>
                  <a:pt x="100" y="800"/>
                </a:cubicBezTo>
                <a:cubicBezTo>
                  <a:pt x="350" y="800"/>
                  <a:pt x="350" y="800"/>
                  <a:pt x="350" y="800"/>
                </a:cubicBezTo>
                <a:cubicBezTo>
                  <a:pt x="405" y="800"/>
                  <a:pt x="450" y="755"/>
                  <a:pt x="450" y="700"/>
                </a:cubicBezTo>
                <a:cubicBezTo>
                  <a:pt x="450" y="100"/>
                  <a:pt x="450" y="100"/>
                  <a:pt x="450" y="100"/>
                </a:cubicBezTo>
                <a:cubicBezTo>
                  <a:pt x="450" y="45"/>
                  <a:pt x="405" y="0"/>
                  <a:pt x="350" y="0"/>
                </a:cubicBezTo>
                <a:close/>
                <a:moveTo>
                  <a:pt x="400" y="700"/>
                </a:moveTo>
                <a:cubicBezTo>
                  <a:pt x="400" y="728"/>
                  <a:pt x="378" y="750"/>
                  <a:pt x="350" y="750"/>
                </a:cubicBezTo>
                <a:cubicBezTo>
                  <a:pt x="100" y="750"/>
                  <a:pt x="100" y="750"/>
                  <a:pt x="100" y="750"/>
                </a:cubicBezTo>
                <a:cubicBezTo>
                  <a:pt x="72" y="750"/>
                  <a:pt x="50" y="728"/>
                  <a:pt x="50" y="700"/>
                </a:cubicBezTo>
                <a:cubicBezTo>
                  <a:pt x="50" y="550"/>
                  <a:pt x="50" y="550"/>
                  <a:pt x="50" y="550"/>
                </a:cubicBezTo>
                <a:cubicBezTo>
                  <a:pt x="400" y="550"/>
                  <a:pt x="400" y="550"/>
                  <a:pt x="400" y="550"/>
                </a:cubicBezTo>
                <a:lnTo>
                  <a:pt x="400" y="700"/>
                </a:lnTo>
                <a:close/>
                <a:moveTo>
                  <a:pt x="400" y="500"/>
                </a:moveTo>
                <a:cubicBezTo>
                  <a:pt x="50" y="500"/>
                  <a:pt x="50" y="500"/>
                  <a:pt x="50" y="500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00" y="175"/>
                  <a:pt x="400" y="175"/>
                  <a:pt x="400" y="175"/>
                </a:cubicBezTo>
                <a:lnTo>
                  <a:pt x="400" y="500"/>
                </a:lnTo>
                <a:close/>
                <a:moveTo>
                  <a:pt x="400" y="125"/>
                </a:moveTo>
                <a:cubicBezTo>
                  <a:pt x="50" y="125"/>
                  <a:pt x="50" y="125"/>
                  <a:pt x="50" y="125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72"/>
                  <a:pt x="72" y="50"/>
                  <a:pt x="100" y="50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78" y="50"/>
                  <a:pt x="400" y="72"/>
                  <a:pt x="400" y="100"/>
                </a:cubicBezTo>
                <a:lnTo>
                  <a:pt x="400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Freeform 5"/>
          <p:cNvSpPr>
            <a:spLocks noEditPoints="1"/>
          </p:cNvSpPr>
          <p:nvPr/>
        </p:nvSpPr>
        <p:spPr bwMode="auto">
          <a:xfrm>
            <a:off x="6269164" y="1222653"/>
            <a:ext cx="444026" cy="402479"/>
          </a:xfrm>
          <a:custGeom>
            <a:avLst/>
            <a:gdLst>
              <a:gd name="T0" fmla="*/ 634 w 672"/>
              <a:gd name="T1" fmla="*/ 0 h 576"/>
              <a:gd name="T2" fmla="*/ 38 w 672"/>
              <a:gd name="T3" fmla="*/ 0 h 576"/>
              <a:gd name="T4" fmla="*/ 0 w 672"/>
              <a:gd name="T5" fmla="*/ 39 h 576"/>
              <a:gd name="T6" fmla="*/ 0 w 672"/>
              <a:gd name="T7" fmla="*/ 441 h 576"/>
              <a:gd name="T8" fmla="*/ 38 w 672"/>
              <a:gd name="T9" fmla="*/ 479 h 576"/>
              <a:gd name="T10" fmla="*/ 312 w 672"/>
              <a:gd name="T11" fmla="*/ 479 h 576"/>
              <a:gd name="T12" fmla="*/ 312 w 672"/>
              <a:gd name="T13" fmla="*/ 529 h 576"/>
              <a:gd name="T14" fmla="*/ 360 w 672"/>
              <a:gd name="T15" fmla="*/ 529 h 576"/>
              <a:gd name="T16" fmla="*/ 360 w 672"/>
              <a:gd name="T17" fmla="*/ 479 h 576"/>
              <a:gd name="T18" fmla="*/ 634 w 672"/>
              <a:gd name="T19" fmla="*/ 479 h 576"/>
              <a:gd name="T20" fmla="*/ 672 w 672"/>
              <a:gd name="T21" fmla="*/ 441 h 576"/>
              <a:gd name="T22" fmla="*/ 672 w 672"/>
              <a:gd name="T23" fmla="*/ 39 h 576"/>
              <a:gd name="T24" fmla="*/ 634 w 672"/>
              <a:gd name="T25" fmla="*/ 0 h 576"/>
              <a:gd name="T26" fmla="*/ 632 w 672"/>
              <a:gd name="T27" fmla="*/ 439 h 576"/>
              <a:gd name="T28" fmla="*/ 40 w 672"/>
              <a:gd name="T29" fmla="*/ 439 h 576"/>
              <a:gd name="T30" fmla="*/ 40 w 672"/>
              <a:gd name="T31" fmla="*/ 336 h 576"/>
              <a:gd name="T32" fmla="*/ 632 w 672"/>
              <a:gd name="T33" fmla="*/ 336 h 576"/>
              <a:gd name="T34" fmla="*/ 632 w 672"/>
              <a:gd name="T35" fmla="*/ 439 h 576"/>
              <a:gd name="T36" fmla="*/ 40 w 672"/>
              <a:gd name="T37" fmla="*/ 296 h 576"/>
              <a:gd name="T38" fmla="*/ 40 w 672"/>
              <a:gd name="T39" fmla="*/ 41 h 576"/>
              <a:gd name="T40" fmla="*/ 632 w 672"/>
              <a:gd name="T41" fmla="*/ 41 h 576"/>
              <a:gd name="T42" fmla="*/ 632 w 672"/>
              <a:gd name="T43" fmla="*/ 296 h 576"/>
              <a:gd name="T44" fmla="*/ 40 w 672"/>
              <a:gd name="T45" fmla="*/ 296 h 576"/>
              <a:gd name="T46" fmla="*/ 311 w 672"/>
              <a:gd name="T47" fmla="*/ 363 h 576"/>
              <a:gd name="T48" fmla="*/ 361 w 672"/>
              <a:gd name="T49" fmla="*/ 363 h 576"/>
              <a:gd name="T50" fmla="*/ 361 w 672"/>
              <a:gd name="T51" fmla="*/ 412 h 576"/>
              <a:gd name="T52" fmla="*/ 311 w 672"/>
              <a:gd name="T53" fmla="*/ 412 h 576"/>
              <a:gd name="T54" fmla="*/ 311 w 672"/>
              <a:gd name="T55" fmla="*/ 363 h 576"/>
              <a:gd name="T56" fmla="*/ 241 w 672"/>
              <a:gd name="T57" fmla="*/ 528 h 576"/>
              <a:gd name="T58" fmla="*/ 216 w 672"/>
              <a:gd name="T59" fmla="*/ 552 h 576"/>
              <a:gd name="T60" fmla="*/ 240 w 672"/>
              <a:gd name="T61" fmla="*/ 576 h 576"/>
              <a:gd name="T62" fmla="*/ 432 w 672"/>
              <a:gd name="T63" fmla="*/ 576 h 576"/>
              <a:gd name="T64" fmla="*/ 456 w 672"/>
              <a:gd name="T65" fmla="*/ 552 h 576"/>
              <a:gd name="T66" fmla="*/ 431 w 672"/>
              <a:gd name="T67" fmla="*/ 528 h 576"/>
              <a:gd name="T68" fmla="*/ 241 w 672"/>
              <a:gd name="T69" fmla="*/ 52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72" h="576">
                <a:moveTo>
                  <a:pt x="634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441"/>
                  <a:pt x="0" y="441"/>
                  <a:pt x="0" y="441"/>
                </a:cubicBezTo>
                <a:cubicBezTo>
                  <a:pt x="0" y="463"/>
                  <a:pt x="17" y="479"/>
                  <a:pt x="38" y="479"/>
                </a:cubicBezTo>
                <a:cubicBezTo>
                  <a:pt x="312" y="479"/>
                  <a:pt x="312" y="479"/>
                  <a:pt x="312" y="479"/>
                </a:cubicBezTo>
                <a:cubicBezTo>
                  <a:pt x="312" y="529"/>
                  <a:pt x="312" y="529"/>
                  <a:pt x="312" y="529"/>
                </a:cubicBezTo>
                <a:cubicBezTo>
                  <a:pt x="360" y="529"/>
                  <a:pt x="360" y="529"/>
                  <a:pt x="360" y="529"/>
                </a:cubicBezTo>
                <a:cubicBezTo>
                  <a:pt x="360" y="479"/>
                  <a:pt x="360" y="479"/>
                  <a:pt x="360" y="479"/>
                </a:cubicBezTo>
                <a:cubicBezTo>
                  <a:pt x="634" y="479"/>
                  <a:pt x="634" y="479"/>
                  <a:pt x="634" y="479"/>
                </a:cubicBezTo>
                <a:cubicBezTo>
                  <a:pt x="655" y="479"/>
                  <a:pt x="672" y="463"/>
                  <a:pt x="672" y="441"/>
                </a:cubicBezTo>
                <a:cubicBezTo>
                  <a:pt x="672" y="39"/>
                  <a:pt x="672" y="39"/>
                  <a:pt x="672" y="39"/>
                </a:cubicBezTo>
                <a:cubicBezTo>
                  <a:pt x="672" y="17"/>
                  <a:pt x="655" y="0"/>
                  <a:pt x="634" y="0"/>
                </a:cubicBezTo>
                <a:close/>
                <a:moveTo>
                  <a:pt x="632" y="439"/>
                </a:moveTo>
                <a:cubicBezTo>
                  <a:pt x="40" y="439"/>
                  <a:pt x="40" y="439"/>
                  <a:pt x="40" y="439"/>
                </a:cubicBezTo>
                <a:cubicBezTo>
                  <a:pt x="40" y="336"/>
                  <a:pt x="40" y="336"/>
                  <a:pt x="40" y="336"/>
                </a:cubicBezTo>
                <a:cubicBezTo>
                  <a:pt x="632" y="336"/>
                  <a:pt x="632" y="336"/>
                  <a:pt x="632" y="336"/>
                </a:cubicBezTo>
                <a:lnTo>
                  <a:pt x="632" y="439"/>
                </a:lnTo>
                <a:close/>
                <a:moveTo>
                  <a:pt x="40" y="296"/>
                </a:moveTo>
                <a:cubicBezTo>
                  <a:pt x="40" y="41"/>
                  <a:pt x="40" y="41"/>
                  <a:pt x="40" y="41"/>
                </a:cubicBezTo>
                <a:cubicBezTo>
                  <a:pt x="632" y="41"/>
                  <a:pt x="632" y="41"/>
                  <a:pt x="632" y="41"/>
                </a:cubicBezTo>
                <a:cubicBezTo>
                  <a:pt x="632" y="296"/>
                  <a:pt x="632" y="296"/>
                  <a:pt x="632" y="296"/>
                </a:cubicBezTo>
                <a:lnTo>
                  <a:pt x="40" y="296"/>
                </a:lnTo>
                <a:close/>
                <a:moveTo>
                  <a:pt x="311" y="363"/>
                </a:moveTo>
                <a:cubicBezTo>
                  <a:pt x="361" y="363"/>
                  <a:pt x="361" y="363"/>
                  <a:pt x="361" y="363"/>
                </a:cubicBezTo>
                <a:cubicBezTo>
                  <a:pt x="361" y="412"/>
                  <a:pt x="361" y="412"/>
                  <a:pt x="361" y="412"/>
                </a:cubicBezTo>
                <a:cubicBezTo>
                  <a:pt x="311" y="412"/>
                  <a:pt x="311" y="412"/>
                  <a:pt x="311" y="412"/>
                </a:cubicBezTo>
                <a:lnTo>
                  <a:pt x="311" y="363"/>
                </a:lnTo>
                <a:close/>
                <a:moveTo>
                  <a:pt x="241" y="528"/>
                </a:moveTo>
                <a:cubicBezTo>
                  <a:pt x="228" y="528"/>
                  <a:pt x="216" y="539"/>
                  <a:pt x="216" y="552"/>
                </a:cubicBezTo>
                <a:cubicBezTo>
                  <a:pt x="216" y="565"/>
                  <a:pt x="227" y="576"/>
                  <a:pt x="240" y="576"/>
                </a:cubicBezTo>
                <a:cubicBezTo>
                  <a:pt x="432" y="576"/>
                  <a:pt x="432" y="576"/>
                  <a:pt x="432" y="576"/>
                </a:cubicBezTo>
                <a:cubicBezTo>
                  <a:pt x="445" y="576"/>
                  <a:pt x="456" y="565"/>
                  <a:pt x="456" y="552"/>
                </a:cubicBezTo>
                <a:cubicBezTo>
                  <a:pt x="456" y="539"/>
                  <a:pt x="444" y="528"/>
                  <a:pt x="431" y="528"/>
                </a:cubicBezTo>
                <a:lnTo>
                  <a:pt x="241" y="5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685681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0" name="Picture 3" descr="C:\Users\Jonahs\Dropbox\Projects SCOTT\MEET Windows Azure\source\Background\tile-icon-big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01" y="2984748"/>
            <a:ext cx="467876" cy="467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28" y="2979415"/>
            <a:ext cx="471485" cy="471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72594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智能</a:t>
            </a:r>
            <a:r>
              <a:rPr lang="zh-CN" altLang="en-US"/>
              <a:t>开发：移动录单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1806659" y="74407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36" tIns="45718" rIns="91436" bIns="4571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729019"/>
            <a:ext cx="2232248" cy="3516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kumimoji="1"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</a:p>
        </p:txBody>
      </p:sp>
      <p:sp>
        <p:nvSpPr>
          <p:cNvPr id="9" name="矩形 8"/>
          <p:cNvSpPr/>
          <p:nvPr/>
        </p:nvSpPr>
        <p:spPr>
          <a:xfrm>
            <a:off x="179514" y="1275608"/>
            <a:ext cx="2304256" cy="353635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单据实现移动端查看、新增、修改、提交、审核等操作的场景，将移动单据开发过程变为零代码配置实现。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单据录入界面，将缺省值配置成模版，保存操作时调用。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值更新、实体服务规则可以调用计算服务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提供分录编辑配置和手势操作。</a:t>
            </a:r>
            <a:r>
              <a:rPr kumimoji="1"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kumimoji="1"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降低移动开发门槛，无编程经验的人员也可以开发。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提高移动开发效率，以前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天的工作量现在只需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小时。</a:t>
            </a:r>
            <a:endParaRPr kumimoji="1" lang="en-US" altLang="zh-CN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486"/>
          <a:stretch/>
        </p:blipFill>
        <p:spPr bwMode="auto">
          <a:xfrm>
            <a:off x="2662721" y="904847"/>
            <a:ext cx="6339883" cy="323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25" y="716687"/>
            <a:ext cx="6483898" cy="426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03" y="716692"/>
            <a:ext cx="6508218" cy="424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03" y="699544"/>
            <a:ext cx="6486919" cy="426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12" y="724158"/>
            <a:ext cx="6445785" cy="323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12" y="699544"/>
            <a:ext cx="2448272" cy="428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58" y="699544"/>
            <a:ext cx="2415612" cy="426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377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2" y="35431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模板式快速开发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56176" y="1452428"/>
            <a:ext cx="2160240" cy="242950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快速开发</a:t>
            </a:r>
            <a:endParaRPr lang="en-US" altLang="zh-CN" sz="20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复制界面样式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替换数据源</a:t>
            </a: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模板管理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端预览</a:t>
            </a:r>
          </a:p>
        </p:txBody>
      </p:sp>
      <p:pic>
        <p:nvPicPr>
          <p:cNvPr id="12290" name="Picture 2" descr="创建向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71550"/>
            <a:ext cx="5760640" cy="4137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62633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2" y="2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报表开发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9217" name="Picture 1" descr="D:\截图\微信-K3Cloud体验平台\微信-K3Cloud体验平台Screenshot_2015-05-11-10-58-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72818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列表式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2305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图表式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30491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相互结合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D:\截图\微信-K3Cloud体验平台\微信-K3Cloud体验平台Screenshot_2015-05-11-10-28-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截图\微信-K3Cloud体验平台\微信-K3Cloud体验平台Screenshot_2015-05-11-10-53-5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截图\微信-K3Cloud体验平台\微信-K3Cloud体验平台Screenshot_2015-05-11-11-1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43558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99" y="843558"/>
            <a:ext cx="2057143" cy="36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818838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7" y="92804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rot="16200000" flipH="1">
            <a:off x="1501210" y="1858413"/>
            <a:ext cx="1694755" cy="17669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2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19" y="1789231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19" y="2329868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2339752" y="1851670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架构特性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2339754" y="2395786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功能亮点</a:t>
            </a:r>
            <a:endParaRPr lang="en-US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504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列表式</a:t>
            </a:r>
            <a:r>
              <a:rPr lang="zh-CN" altLang="en-US" smtClean="0"/>
              <a:t>报表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1806659" y="74407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36" tIns="45718" rIns="91436" bIns="4571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729019"/>
            <a:ext cx="2232248" cy="3516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kumimoji="1"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</a:p>
        </p:txBody>
      </p:sp>
      <p:sp>
        <p:nvSpPr>
          <p:cNvPr id="9" name="矩形 8"/>
          <p:cNvSpPr/>
          <p:nvPr/>
        </p:nvSpPr>
        <p:spPr>
          <a:xfrm>
            <a:off x="179514" y="1275608"/>
            <a:ext cx="2304256" cy="287155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数值字段显示千分位格式；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支持汇总行显示；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支持纵向相同单元格融合；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支持冻结列功能；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业务价值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基于场景业务需要提供功能支撑，提高用户体验的满足度。</a:t>
            </a: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kumimoji="1"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33637"/>
            <a:ext cx="6480720" cy="434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33638"/>
            <a:ext cx="6480720" cy="432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2" y="666692"/>
            <a:ext cx="27146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0396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图表向导式开发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1806659" y="74407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36" tIns="45718" rIns="91436" bIns="4571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729019"/>
            <a:ext cx="2232248" cy="3516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kumimoji="1"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</a:p>
        </p:txBody>
      </p:sp>
      <p:sp>
        <p:nvSpPr>
          <p:cNvPr id="9" name="矩形 8"/>
          <p:cNvSpPr/>
          <p:nvPr/>
        </p:nvSpPr>
        <p:spPr>
          <a:xfrm>
            <a:off x="179514" y="1275608"/>
            <a:ext cx="2304256" cy="22252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支持类型：条形图、柱状图、饼图、点线图、雷达图；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数据源：业务对象、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业务价值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用户无须编码，可以快速开发移动报表的图表展现需求。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598">
              <a:lnSpc>
                <a:spcPct val="90000"/>
              </a:lnSpc>
              <a:spcAft>
                <a:spcPct val="35000"/>
              </a:spcAft>
            </a:pPr>
            <a:endParaRPr kumimoji="1" lang="en-US" altLang="zh-CN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46" y="771550"/>
            <a:ext cx="5590803" cy="41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3" y="771551"/>
            <a:ext cx="5513666" cy="413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47" y="771551"/>
            <a:ext cx="5559853" cy="417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7" y="766012"/>
            <a:ext cx="5573123" cy="418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76" y="734341"/>
            <a:ext cx="5592223" cy="421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227" y="771552"/>
            <a:ext cx="5592223" cy="419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610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2" y="2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>
                <a:solidFill>
                  <a:prstClr val="black"/>
                </a:solidFill>
              </a:rPr>
              <a:t>原</a:t>
            </a:r>
            <a:r>
              <a:rPr smtClean="0">
                <a:solidFill>
                  <a:prstClr val="black"/>
                </a:solidFill>
              </a:rPr>
              <a:t>生体验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1905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pic>
        <p:nvPicPr>
          <p:cNvPr id="10241" name="Picture 1" descr="D:\Video\Mobile BOS\png\签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667626" y="4545808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拍照、附件</a:t>
            </a:r>
          </a:p>
        </p:txBody>
      </p:sp>
      <p:pic>
        <p:nvPicPr>
          <p:cNvPr id="10242" name="Picture 2" descr="D:\Video\Mobile BOS\png\附件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06" y="771550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Video\Mobile BOS\png\照片墙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6" y="771552"/>
            <a:ext cx="2064146" cy="36695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Video\Mobile BOS\png\移动销售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02" y="771551"/>
            <a:ext cx="2256121" cy="37742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914395" y="4545809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电话、短信</a:t>
            </a:r>
          </a:p>
        </p:txBody>
      </p:sp>
      <p:pic>
        <p:nvPicPr>
          <p:cNvPr id="10245" name="Picture 5" descr="D:\Video\Mobile BOS\png\二维码扫描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91050"/>
            <a:ext cx="2403792" cy="3754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7319837" y="4565692"/>
            <a:ext cx="1228599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二维码扫描</a:t>
            </a:r>
          </a:p>
        </p:txBody>
      </p:sp>
    </p:spTree>
    <p:extLst>
      <p:ext uri="{BB962C8B-B14F-4D97-AF65-F5344CB8AC3E}">
        <p14:creationId xmlns="" xmlns:p14="http://schemas.microsoft.com/office/powerpoint/2010/main" val="15938200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/>
              <a:t>智能设备连接</a:t>
            </a:r>
          </a:p>
        </p:txBody>
      </p:sp>
      <p:sp>
        <p:nvSpPr>
          <p:cNvPr id="21" name="Rectangle 8"/>
          <p:cNvSpPr/>
          <p:nvPr/>
        </p:nvSpPr>
        <p:spPr>
          <a:xfrm>
            <a:off x="1187626" y="771551"/>
            <a:ext cx="6899666" cy="993477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9"/>
          <p:cNvSpPr/>
          <p:nvPr/>
        </p:nvSpPr>
        <p:spPr>
          <a:xfrm flipH="1">
            <a:off x="1198806" y="1089512"/>
            <a:ext cx="6888485" cy="67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200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8"/>
          <p:cNvSpPr/>
          <p:nvPr/>
        </p:nvSpPr>
        <p:spPr>
          <a:xfrm>
            <a:off x="4250089" y="4007902"/>
            <a:ext cx="3837205" cy="853471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9"/>
          <p:cNvSpPr/>
          <p:nvPr/>
        </p:nvSpPr>
        <p:spPr>
          <a:xfrm flipH="1">
            <a:off x="4250088" y="4331818"/>
            <a:ext cx="3840463" cy="5295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200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95600" y="771552"/>
            <a:ext cx="492427" cy="27699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6139" y="4035446"/>
            <a:ext cx="800203" cy="27699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移动设备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452936" y="1188965"/>
            <a:ext cx="875332" cy="4342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2832573" y="1188965"/>
            <a:ext cx="875332" cy="4342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5568879" y="1210124"/>
            <a:ext cx="875332" cy="4342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5795373" y="4448374"/>
            <a:ext cx="875332" cy="28803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980265" y="4429324"/>
            <a:ext cx="875332" cy="288032"/>
          </a:xfrm>
          <a:prstGeom prst="roundRect">
            <a:avLst/>
          </a:prstGeom>
          <a:solidFill>
            <a:srgbClr val="F92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平板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6980265" y="1188965"/>
            <a:ext cx="875332" cy="4342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运营</a:t>
            </a:r>
          </a:p>
        </p:txBody>
      </p:sp>
      <p:sp>
        <p:nvSpPr>
          <p:cNvPr id="35" name="Rectangle 8"/>
          <p:cNvSpPr/>
          <p:nvPr/>
        </p:nvSpPr>
        <p:spPr>
          <a:xfrm>
            <a:off x="1187625" y="4007902"/>
            <a:ext cx="2736304" cy="853471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9"/>
          <p:cNvSpPr/>
          <p:nvPr/>
        </p:nvSpPr>
        <p:spPr>
          <a:xfrm flipH="1">
            <a:off x="1198809" y="4331818"/>
            <a:ext cx="2725121" cy="5295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200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1982" y="4035446"/>
            <a:ext cx="1261868" cy="27699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工业级移动设备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1452936" y="4429324"/>
            <a:ext cx="875332" cy="28803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手持设备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2637828" y="4429324"/>
            <a:ext cx="875332" cy="288032"/>
          </a:xfrm>
          <a:prstGeom prst="roundRect">
            <a:avLst/>
          </a:prstGeom>
          <a:solidFill>
            <a:srgbClr val="F92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看板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427985" y="4448377"/>
            <a:ext cx="1063250" cy="28803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穿戴式设备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4128717" y="1188965"/>
            <a:ext cx="875332" cy="4342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库存</a:t>
            </a:r>
          </a:p>
        </p:txBody>
      </p:sp>
      <p:sp>
        <p:nvSpPr>
          <p:cNvPr id="45" name="Rectangle 8"/>
          <p:cNvSpPr/>
          <p:nvPr/>
        </p:nvSpPr>
        <p:spPr>
          <a:xfrm>
            <a:off x="1187626" y="2053060"/>
            <a:ext cx="6899666" cy="1650410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Rectangle 9"/>
          <p:cNvSpPr/>
          <p:nvPr/>
        </p:nvSpPr>
        <p:spPr>
          <a:xfrm flipH="1">
            <a:off x="1198803" y="2371019"/>
            <a:ext cx="6888485" cy="1332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200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980265" y="2643758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移动服务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452936" y="2633243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endParaRPr lang="zh-CN" altLang="en-US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832573" y="2633243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设备应用管理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199793" y="2642741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39954" y="2094030"/>
            <a:ext cx="800203" cy="27699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移动平台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5568879" y="2643758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移动终端</a:t>
            </a:r>
          </a:p>
        </p:txBody>
      </p:sp>
    </p:spTree>
    <p:extLst>
      <p:ext uri="{BB962C8B-B14F-4D97-AF65-F5344CB8AC3E}">
        <p14:creationId xmlns="" xmlns:p14="http://schemas.microsoft.com/office/powerpoint/2010/main" val="34581746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/>
          <p:cNvSpPr/>
          <p:nvPr/>
        </p:nvSpPr>
        <p:spPr>
          <a:xfrm flipH="1">
            <a:off x="755576" y="627534"/>
            <a:ext cx="7776864" cy="439248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200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智慧工厂的移动</a:t>
            </a:r>
            <a:r>
              <a:rPr lang="zh-CN" altLang="en-US"/>
              <a:t>应用</a:t>
            </a:r>
            <a:r>
              <a:rPr lang="zh-CN" altLang="en-US" smtClean="0"/>
              <a:t>支持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815806" y="705316"/>
            <a:ext cx="7645238" cy="1434386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827584" y="1023276"/>
            <a:ext cx="7632848" cy="1116426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000" b="1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380312" y="1162793"/>
            <a:ext cx="875332" cy="8328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48597" y="1162793"/>
            <a:ext cx="875332" cy="8328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endParaRPr lang="zh-CN" altLang="en-US" sz="1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139952" y="1162793"/>
            <a:ext cx="875332" cy="8328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endParaRPr lang="zh-CN" altLang="en-US" sz="1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20072" y="1162793"/>
            <a:ext cx="875332" cy="8328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endParaRPr lang="zh-CN" altLang="en-US" sz="1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1880" y="746287"/>
            <a:ext cx="2492974" cy="27699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智能设备（支持网址访问的设备）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300192" y="1162793"/>
            <a:ext cx="875332" cy="8328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endParaRPr lang="zh-CN" altLang="en-US" sz="1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8"/>
          <p:cNvSpPr/>
          <p:nvPr/>
        </p:nvSpPr>
        <p:spPr>
          <a:xfrm>
            <a:off x="815806" y="2571752"/>
            <a:ext cx="7644626" cy="561429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r>
              <a:rPr lang="zh-CN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金蝶云星空 服务</a:t>
            </a:r>
            <a:r>
              <a:rPr lang="zh-CN" alt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端解释引擎</a:t>
            </a: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814838" y="3513628"/>
            <a:ext cx="7654281" cy="1434386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68574" tIns="34292" rIns="68574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535"/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Rectangle 9"/>
          <p:cNvSpPr/>
          <p:nvPr/>
        </p:nvSpPr>
        <p:spPr>
          <a:xfrm flipH="1">
            <a:off x="826616" y="3831588"/>
            <a:ext cx="7633816" cy="1116426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ysDot"/>
          </a:ln>
          <a:effectLst/>
        </p:spPr>
        <p:txBody>
          <a:bodyPr lIns="0" tIns="0" rIns="0" bIns="0" rtlCol="0" anchor="ctr" anchorCtr="0"/>
          <a:lstStyle/>
          <a:p>
            <a:pPr algn="ctr" defTabSz="685760">
              <a:defRPr/>
            </a:pPr>
            <a:endParaRPr lang="en-US" sz="1000" b="1" kern="0" dirty="0">
              <a:solidFill>
                <a:srgbClr val="FFFFFF"/>
              </a:solidFill>
              <a:latin typeface="宋体" charset="-122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081044" y="3971105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en-US" altLang="zh-CN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iFrame  </a:t>
            </a:r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控件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403649" y="3971105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设计器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211961" y="3971105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定时       刷新器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8768" y="3554599"/>
            <a:ext cx="161612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金蝶云星空</a:t>
            </a:r>
            <a:r>
              <a:rPr lang="en-US" altLang="zh-CN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移动平台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712894" y="3971105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自动登录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4638119" y="2202186"/>
            <a:ext cx="306" cy="36004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644008" y="3157341"/>
            <a:ext cx="0" cy="3347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44010" y="2211710"/>
            <a:ext cx="612668" cy="40011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1000" b="1">
                <a:solidFill>
                  <a:prstClr val="black"/>
                </a:solidFill>
              </a:rPr>
              <a:t>HTML5</a:t>
            </a:r>
          </a:p>
          <a:p>
            <a:r>
              <a:rPr lang="en-US" altLang="zh-CN" sz="1000" b="1">
                <a:solidFill>
                  <a:prstClr val="black"/>
                </a:solidFill>
              </a:rPr>
              <a:t>Webkit</a:t>
            </a:r>
            <a:endParaRPr lang="zh-CN" altLang="en-US" sz="1000" b="1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1023276"/>
            <a:ext cx="1999897" cy="111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圆角矩形 50"/>
          <p:cNvSpPr/>
          <p:nvPr/>
        </p:nvSpPr>
        <p:spPr>
          <a:xfrm>
            <a:off x="2767740" y="3973355"/>
            <a:ext cx="875332" cy="83289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移动服务</a:t>
            </a:r>
          </a:p>
        </p:txBody>
      </p:sp>
    </p:spTree>
    <p:extLst>
      <p:ext uri="{BB962C8B-B14F-4D97-AF65-F5344CB8AC3E}">
        <p14:creationId xmlns="" xmlns:p14="http://schemas.microsoft.com/office/powerpoint/2010/main" val="319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效果</a:t>
            </a:r>
            <a:r>
              <a:rPr lang="zh-CN" altLang="en-US" smtClean="0"/>
              <a:t>验证</a:t>
            </a:r>
            <a:r>
              <a:rPr lang="en-US" altLang="zh-CN" smtClean="0"/>
              <a:t>-Windows</a:t>
            </a:r>
            <a:r>
              <a:rPr lang="zh-CN" altLang="en-US" smtClean="0"/>
              <a:t>平板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2" y="905625"/>
            <a:ext cx="4200087" cy="325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3558"/>
            <a:ext cx="42576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79532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效果</a:t>
            </a:r>
            <a:r>
              <a:rPr lang="zh-CN" altLang="en-US" smtClean="0"/>
              <a:t>验证</a:t>
            </a:r>
            <a:r>
              <a:rPr lang="en-US" altLang="zh-CN"/>
              <a:t>-</a:t>
            </a:r>
            <a:r>
              <a:rPr lang="zh-CN" altLang="en-US" smtClean="0"/>
              <a:t>安卓平板</a:t>
            </a:r>
            <a:endParaRPr lang="zh-CN" altLang="en-US" dirty="0"/>
          </a:p>
        </p:txBody>
      </p:sp>
      <p:pic>
        <p:nvPicPr>
          <p:cNvPr id="8" name="Picture 4" descr="C:\Users\RD_jixiang_wei\Desktop\操作手册\Screen\2017_05_16_07.14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543"/>
            <a:ext cx="7776864" cy="40012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26638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效果验证</a:t>
            </a:r>
            <a:r>
              <a:rPr lang="en-US" altLang="zh-CN"/>
              <a:t>-</a:t>
            </a:r>
            <a:r>
              <a:rPr lang="zh-CN" altLang="en-US" smtClean="0"/>
              <a:t>工业看板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218"/>
          <a:stretch/>
        </p:blipFill>
        <p:spPr>
          <a:xfrm>
            <a:off x="467544" y="866775"/>
            <a:ext cx="8064896" cy="37972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17604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价值</a:t>
            </a:r>
            <a:r>
              <a:rPr lang="zh-CN" altLang="en-US"/>
              <a:t>评估</a:t>
            </a:r>
            <a:r>
              <a:rPr lang="en-US" altLang="zh-CN" smtClean="0"/>
              <a:t>—</a:t>
            </a:r>
            <a:r>
              <a:rPr lang="zh-CN" altLang="en-US" smtClean="0"/>
              <a:t>与传统开发模式对比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1520" y="1203600"/>
            <a:ext cx="432048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000" b="1">
                <a:solidFill>
                  <a:srgbClr val="FFFFFF"/>
                </a:solidFill>
              </a:rPr>
              <a:t>以前</a:t>
            </a:r>
          </a:p>
        </p:txBody>
      </p:sp>
      <p:sp>
        <p:nvSpPr>
          <p:cNvPr id="5" name="矩形 4"/>
          <p:cNvSpPr/>
          <p:nvPr/>
        </p:nvSpPr>
        <p:spPr>
          <a:xfrm>
            <a:off x="251520" y="3147816"/>
            <a:ext cx="432048" cy="79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000" b="1">
                <a:solidFill>
                  <a:srgbClr val="FFFFFF"/>
                </a:solidFill>
              </a:rPr>
              <a:t>现在</a:t>
            </a:r>
          </a:p>
        </p:txBody>
      </p:sp>
      <p:sp>
        <p:nvSpPr>
          <p:cNvPr id="7" name="矩形 6"/>
          <p:cNvSpPr/>
          <p:nvPr/>
        </p:nvSpPr>
        <p:spPr>
          <a:xfrm>
            <a:off x="1187626" y="1239604"/>
            <a:ext cx="1168136" cy="10441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5998" rIns="35998" bIns="3599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多种开发语言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C++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OC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 …</a:t>
            </a:r>
          </a:p>
        </p:txBody>
      </p:sp>
      <p:sp>
        <p:nvSpPr>
          <p:cNvPr id="8" name="矩形 7"/>
          <p:cNvSpPr/>
          <p:nvPr/>
        </p:nvSpPr>
        <p:spPr>
          <a:xfrm>
            <a:off x="2699792" y="1239604"/>
            <a:ext cx="1210839" cy="10441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5998" rIns="35998" bIns="3599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第三方移动平台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PhoneGap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Hbuilder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 …</a:t>
            </a:r>
          </a:p>
          <a:p>
            <a:pPr marL="171442" indent="-171442">
              <a:buFont typeface="Arial" pitchFamily="34" charset="0"/>
              <a:buChar char="•"/>
            </a:pPr>
            <a:endParaRPr lang="zh-CN" altLang="en-US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3969" y="1239604"/>
            <a:ext cx="1210839" cy="10441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5998" rIns="35998" bIns="3599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多种客户端</a:t>
            </a: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</a:p>
          <a:p>
            <a:pPr marL="171442" indent="-171442">
              <a:buFont typeface="Arial" pitchFamily="34" charset="0"/>
              <a:buChar char="•"/>
            </a:pP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</a:p>
          <a:p>
            <a:pPr algn="ctr"/>
            <a:endParaRPr lang="zh-CN" altLang="en-US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6" y="1239324"/>
            <a:ext cx="1224137" cy="1044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5998" rIns="35998" bIns="3599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逐个升级</a:t>
            </a:r>
          </a:p>
        </p:txBody>
      </p:sp>
      <p:sp>
        <p:nvSpPr>
          <p:cNvPr id="12" name="矩形 11"/>
          <p:cNvSpPr/>
          <p:nvPr/>
        </p:nvSpPr>
        <p:spPr>
          <a:xfrm>
            <a:off x="1187627" y="3363838"/>
            <a:ext cx="1168135" cy="396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.net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3" name="矩形 12"/>
          <p:cNvSpPr/>
          <p:nvPr/>
        </p:nvSpPr>
        <p:spPr>
          <a:xfrm>
            <a:off x="2699792" y="3363838"/>
            <a:ext cx="1210839" cy="396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无缝集成的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endParaRPr lang="zh-CN" altLang="en-US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60137" y="3363838"/>
            <a:ext cx="1210839" cy="396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无须开发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客户端</a:t>
            </a:r>
          </a:p>
        </p:txBody>
      </p:sp>
      <p:sp>
        <p:nvSpPr>
          <p:cNvPr id="15" name="矩形 14"/>
          <p:cNvSpPr/>
          <p:nvPr/>
        </p:nvSpPr>
        <p:spPr>
          <a:xfrm>
            <a:off x="5868147" y="3363838"/>
            <a:ext cx="1224136" cy="396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服务端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统一升级</a:t>
            </a:r>
          </a:p>
        </p:txBody>
      </p:sp>
      <p:sp>
        <p:nvSpPr>
          <p:cNvPr id="16" name="矩形 15"/>
          <p:cNvSpPr/>
          <p:nvPr/>
        </p:nvSpPr>
        <p:spPr>
          <a:xfrm>
            <a:off x="1054656" y="1131591"/>
            <a:ext cx="7621800" cy="12241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4656" y="3255826"/>
            <a:ext cx="7621800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39333" y="1239604"/>
            <a:ext cx="1224137" cy="1044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8" tIns="35998" rIns="35998" bIns="35998" rtlCol="0" anchor="ctr"/>
          <a:lstStyle/>
          <a:p>
            <a:pPr algn="ctr"/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开发周期</a:t>
            </a:r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30-40</a:t>
            </a:r>
            <a:r>
              <a:rPr lang="zh-CN" altLang="en-US" sz="12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天</a:t>
            </a:r>
          </a:p>
        </p:txBody>
      </p:sp>
      <p:sp>
        <p:nvSpPr>
          <p:cNvPr id="20" name="矩形 19"/>
          <p:cNvSpPr/>
          <p:nvPr/>
        </p:nvSpPr>
        <p:spPr>
          <a:xfrm>
            <a:off x="7439333" y="3363838"/>
            <a:ext cx="1210839" cy="396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开发周期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天</a:t>
            </a:r>
          </a:p>
        </p:txBody>
      </p:sp>
    </p:spTree>
    <p:extLst>
      <p:ext uri="{BB962C8B-B14F-4D97-AF65-F5344CB8AC3E}">
        <p14:creationId xmlns="" xmlns:p14="http://schemas.microsoft.com/office/powerpoint/2010/main" val="2464682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工业级的移动套打方案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1806659" y="74407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36" tIns="45718" rIns="91436" bIns="4571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729019"/>
            <a:ext cx="2232248" cy="3516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kumimoji="1"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</a:p>
        </p:txBody>
      </p:sp>
      <p:sp>
        <p:nvSpPr>
          <p:cNvPr id="9" name="矩形 8"/>
          <p:cNvSpPr/>
          <p:nvPr/>
        </p:nvSpPr>
        <p:spPr>
          <a:xfrm>
            <a:off x="179512" y="1275608"/>
            <a:ext cx="2376264" cy="353635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金蝶云星空的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套打模版打印和直接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ZPL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指令打印；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可对接所有支持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ZPL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的主流打印机（斑马）。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支持蓝牙、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直连、网络连接多种接入方式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业务价值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打印设计简便、高效，直接</a:t>
            </a: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对接金蝶云星空的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套打平台，通过可视化设计实现打印模版设计、动态取值等需求。</a:t>
            </a:r>
            <a:endParaRPr kumimoji="1"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基于金蝶云星空移动</a:t>
            </a:r>
            <a:r>
              <a:rPr kumimoji="1"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平台提供智能终端接入能力，可以在工业级平板、手机、智能终端等各类设备上快速部署与应用。</a:t>
            </a:r>
            <a:endParaRPr kumimoji="1"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15818" y="1491630"/>
            <a:ext cx="1368152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套打平台</a:t>
            </a:r>
          </a:p>
        </p:txBody>
      </p:sp>
      <p:sp>
        <p:nvSpPr>
          <p:cNvPr id="11" name="矩形 10"/>
          <p:cNvSpPr/>
          <p:nvPr/>
        </p:nvSpPr>
        <p:spPr>
          <a:xfrm>
            <a:off x="5148064" y="1491630"/>
            <a:ext cx="1368152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自动转化为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ZPL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指令</a:t>
            </a:r>
          </a:p>
        </p:txBody>
      </p:sp>
      <p:sp>
        <p:nvSpPr>
          <p:cNvPr id="12" name="矩形 11"/>
          <p:cNvSpPr/>
          <p:nvPr/>
        </p:nvSpPr>
        <p:spPr>
          <a:xfrm>
            <a:off x="7524328" y="2067696"/>
            <a:ext cx="1368152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打印机</a:t>
            </a:r>
          </a:p>
        </p:txBody>
      </p:sp>
      <p:sp>
        <p:nvSpPr>
          <p:cNvPr id="13" name="矩形 12"/>
          <p:cNvSpPr/>
          <p:nvPr/>
        </p:nvSpPr>
        <p:spPr>
          <a:xfrm>
            <a:off x="2915817" y="2755752"/>
            <a:ext cx="3600400" cy="57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ZPL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指令</a:t>
            </a:r>
          </a:p>
        </p:txBody>
      </p:sp>
      <p:cxnSp>
        <p:nvCxnSpPr>
          <p:cNvPr id="5" name="直接箭头连接符 4"/>
          <p:cNvCxnSpPr>
            <a:stCxn id="13" idx="3"/>
            <a:endCxn id="12" idx="1"/>
          </p:cNvCxnSpPr>
          <p:nvPr/>
        </p:nvCxnSpPr>
        <p:spPr>
          <a:xfrm flipV="1">
            <a:off x="6516216" y="2355726"/>
            <a:ext cx="1008112" cy="6880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1" idx="3"/>
            <a:endCxn id="12" idx="1"/>
          </p:cNvCxnSpPr>
          <p:nvPr/>
        </p:nvCxnSpPr>
        <p:spPr>
          <a:xfrm>
            <a:off x="6516216" y="1779663"/>
            <a:ext cx="1008112" cy="5760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3"/>
            <a:endCxn id="11" idx="1"/>
          </p:cNvCxnSpPr>
          <p:nvPr/>
        </p:nvCxnSpPr>
        <p:spPr>
          <a:xfrm>
            <a:off x="4283968" y="1779662"/>
            <a:ext cx="86409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06423" y="1592213"/>
            <a:ext cx="697627" cy="40011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000" b="1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套打模版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60232" y="2253523"/>
            <a:ext cx="697628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发送指令</a:t>
            </a:r>
          </a:p>
        </p:txBody>
      </p:sp>
      <p:pic>
        <p:nvPicPr>
          <p:cNvPr id="2050" name="Picture 2" descr="http://clubimg.kingdee.com/club/attachments/forum/201710/10/1507603431kt7vivi7t9mvz99jutuzm44g66cocoj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91" y="751306"/>
            <a:ext cx="2209632" cy="37646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56" y="751304"/>
            <a:ext cx="3840807" cy="376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075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7" y="92804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rot="16200000" flipH="1">
            <a:off x="1536929" y="1822694"/>
            <a:ext cx="1623317" cy="17669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2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19" y="1789231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19" y="2329868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2339752" y="1851670"/>
            <a:ext cx="2700078" cy="323850"/>
          </a:xfrm>
          <a:prstGeom prst="rect">
            <a:avLst/>
          </a:prstGeom>
          <a:solidFill>
            <a:srgbClr val="EA8A1C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架构特性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2339754" y="2395786"/>
            <a:ext cx="3009427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功能亮点</a:t>
            </a:r>
            <a:endParaRPr lang="en-US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504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99120" y="1635648"/>
            <a:ext cx="2286595" cy="1224136"/>
            <a:chOff x="2055812" y="1392677"/>
            <a:chExt cx="1981200" cy="1715120"/>
          </a:xfrm>
        </p:grpSpPr>
        <p:sp>
          <p:nvSpPr>
            <p:cNvPr id="4" name="Rectangle 34"/>
            <p:cNvSpPr>
              <a:spLocks noChangeArrowheads="1"/>
            </p:cNvSpPr>
            <p:nvPr/>
          </p:nvSpPr>
          <p:spPr bwMode="auto">
            <a:xfrm>
              <a:off x="2055812" y="1392677"/>
              <a:ext cx="1981200" cy="1715120"/>
            </a:xfrm>
            <a:prstGeom prst="rect">
              <a:avLst/>
            </a:prstGeom>
            <a:solidFill>
              <a:srgbClr val="00B9EF"/>
            </a:solidFill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 defTabSz="685828"/>
              <a:r>
                <a:rPr lang="zh-CN" altLang="en-US" sz="2000" dirty="0">
                  <a:solidFill>
                    <a:srgbClr val="1F497D">
                      <a:lumMod val="50000"/>
                    </a:srgbClr>
                  </a:solidFill>
                  <a:latin typeface="宋体" charset="-122"/>
                  <a:ea typeface="宋体" charset="-122"/>
                  <a:cs typeface="Segoe UI" pitchFamily="34" charset="0"/>
                </a:rPr>
                <a:t>连接管理</a:t>
              </a:r>
              <a:endParaRPr 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2055812" y="1934293"/>
              <a:ext cx="1966913" cy="1060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6212" indent="-126212" defTabSz="685828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蓝牙连接</a:t>
              </a:r>
              <a:endParaRPr lang="en-US" altLang="zh-CN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  <a:p>
              <a:pPr marL="126212" indent="-126212" defTabSz="685828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设备管理</a:t>
              </a:r>
              <a:endParaRPr lang="en-US" altLang="zh-CN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  <a:p>
              <a:pPr marL="126212" indent="-126212" defTabSz="685828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打印机兼容</a:t>
              </a:r>
              <a:endParaRPr 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</p:grp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5886793" y="1635647"/>
            <a:ext cx="2515254" cy="1224135"/>
          </a:xfrm>
          <a:prstGeom prst="rect">
            <a:avLst/>
          </a:prstGeom>
          <a:solidFill>
            <a:srgbClr val="00B9E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/>
          <a:lstStyle/>
          <a:p>
            <a:pPr algn="ctr" defTabSz="685828"/>
            <a:r>
              <a:rPr lang="zh-CN" alt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rPr>
              <a:t>打印配置</a:t>
            </a:r>
            <a:endParaRPr lang="en-US" sz="2000" dirty="0">
              <a:solidFill>
                <a:srgbClr val="1F497D">
                  <a:lumMod val="50000"/>
                </a:srgbClr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199271" y="3062114"/>
            <a:ext cx="2343760" cy="1309836"/>
            <a:chOff x="2055812" y="1392677"/>
            <a:chExt cx="1981200" cy="2209800"/>
          </a:xfrm>
        </p:grpSpPr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2055812" y="1392677"/>
              <a:ext cx="1981200" cy="2209800"/>
            </a:xfrm>
            <a:prstGeom prst="rect">
              <a:avLst/>
            </a:prstGeom>
            <a:solidFill>
              <a:srgbClr val="00B9EF"/>
            </a:solidFill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 defTabSz="685828"/>
              <a:r>
                <a:rPr lang="zh-CN" altLang="en-US" sz="2000" dirty="0">
                  <a:solidFill>
                    <a:srgbClr val="1F497D">
                      <a:lumMod val="50000"/>
                    </a:srgbClr>
                  </a:solidFill>
                  <a:latin typeface="宋体" charset="-122"/>
                  <a:ea typeface="宋体" charset="-122"/>
                  <a:cs typeface="Segoe UI" pitchFamily="34" charset="0"/>
                </a:rPr>
                <a:t>打印模板</a:t>
              </a:r>
              <a:endParaRPr 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2055812" y="2059872"/>
              <a:ext cx="1966913" cy="46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6212" indent="-126212" defTabSz="685828">
                <a:spcBef>
                  <a:spcPct val="30000"/>
                </a:spcBef>
                <a:buFont typeface="Arial" pitchFamily="34" charset="0"/>
                <a:buChar char="•"/>
              </a:pPr>
              <a:r>
                <a:rPr lang="zh-CN" altLang="en-US" sz="1200" dirty="0">
                  <a:solidFill>
                    <a:srgbClr val="FFFFFF"/>
                  </a:solidFill>
                  <a:latin typeface="宋体" charset="-122"/>
                  <a:ea typeface="宋体" charset="-122"/>
                  <a:cs typeface="Segoe UI" pitchFamily="34" charset="0"/>
                </a:rPr>
                <a:t>蓝牙打印模板</a:t>
              </a:r>
              <a:endParaRPr 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endParaRPr>
            </a:p>
          </p:txBody>
        </p:sp>
      </p:grp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5486641" y="3062114"/>
            <a:ext cx="2515255" cy="1309836"/>
          </a:xfrm>
          <a:prstGeom prst="rect">
            <a:avLst/>
          </a:prstGeom>
          <a:solidFill>
            <a:srgbClr val="00B9EF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/>
          <a:lstStyle/>
          <a:p>
            <a:pPr algn="ctr" defTabSz="685828"/>
            <a:r>
              <a:rPr lang="zh-CN" altLang="en-US" sz="2000" dirty="0">
                <a:solidFill>
                  <a:srgbClr val="1F497D">
                    <a:lumMod val="50000"/>
                  </a:srgbClr>
                </a:solidFill>
                <a:latin typeface="宋体" charset="-122"/>
                <a:ea typeface="宋体" charset="-122"/>
                <a:cs typeface="Segoe UI" pitchFamily="34" charset="0"/>
              </a:rPr>
              <a:t>打印服务</a:t>
            </a:r>
            <a:endParaRPr lang="en-US" sz="2000" dirty="0">
              <a:solidFill>
                <a:srgbClr val="1F497D">
                  <a:lumMod val="50000"/>
                </a:srgbClr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5" name="椭圆 2048"/>
          <p:cNvSpPr/>
          <p:nvPr/>
        </p:nvSpPr>
        <p:spPr>
          <a:xfrm>
            <a:off x="4067944" y="2087056"/>
            <a:ext cx="864096" cy="1092696"/>
          </a:xfrm>
          <a:custGeom>
            <a:avLst/>
            <a:gdLst/>
            <a:ahLst/>
            <a:cxnLst/>
            <a:rect l="l" t="t" r="r" b="b"/>
            <a:pathLst>
              <a:path w="1171576" h="1571810">
                <a:moveTo>
                  <a:pt x="662070" y="927911"/>
                </a:moveTo>
                <a:lnTo>
                  <a:pt x="795754" y="1040206"/>
                </a:lnTo>
                <a:lnTo>
                  <a:pt x="662070" y="1184585"/>
                </a:lnTo>
                <a:close/>
                <a:moveTo>
                  <a:pt x="662070" y="398563"/>
                </a:moveTo>
                <a:lnTo>
                  <a:pt x="795754" y="510858"/>
                </a:lnTo>
                <a:lnTo>
                  <a:pt x="662070" y="655237"/>
                </a:lnTo>
                <a:close/>
                <a:moveTo>
                  <a:pt x="539081" y="115152"/>
                </a:moveTo>
                <a:cubicBezTo>
                  <a:pt x="540863" y="298745"/>
                  <a:pt x="542646" y="482338"/>
                  <a:pt x="544428" y="665931"/>
                </a:cubicBezTo>
                <a:lnTo>
                  <a:pt x="325186" y="430647"/>
                </a:lnTo>
                <a:lnTo>
                  <a:pt x="250323" y="510858"/>
                </a:lnTo>
                <a:lnTo>
                  <a:pt x="533733" y="788921"/>
                </a:lnTo>
                <a:lnTo>
                  <a:pt x="234281" y="1077679"/>
                </a:lnTo>
                <a:lnTo>
                  <a:pt x="309144" y="1152542"/>
                </a:lnTo>
                <a:lnTo>
                  <a:pt x="549775" y="922605"/>
                </a:lnTo>
                <a:cubicBezTo>
                  <a:pt x="547993" y="1102633"/>
                  <a:pt x="546210" y="1282661"/>
                  <a:pt x="544428" y="1462689"/>
                </a:cubicBezTo>
                <a:lnTo>
                  <a:pt x="950828" y="1066984"/>
                </a:lnTo>
                <a:lnTo>
                  <a:pt x="683460" y="783573"/>
                </a:lnTo>
                <a:lnTo>
                  <a:pt x="945481" y="516205"/>
                </a:lnTo>
                <a:close/>
                <a:moveTo>
                  <a:pt x="585788" y="184"/>
                </a:moveTo>
                <a:cubicBezTo>
                  <a:pt x="1023610" y="9709"/>
                  <a:pt x="1171576" y="352004"/>
                  <a:pt x="1171576" y="785997"/>
                </a:cubicBezTo>
                <a:cubicBezTo>
                  <a:pt x="1171576" y="1219990"/>
                  <a:pt x="1080760" y="1571810"/>
                  <a:pt x="585788" y="1571810"/>
                </a:cubicBezTo>
                <a:cubicBezTo>
                  <a:pt x="90816" y="1571810"/>
                  <a:pt x="0" y="1219990"/>
                  <a:pt x="0" y="785997"/>
                </a:cubicBezTo>
                <a:cubicBezTo>
                  <a:pt x="0" y="352004"/>
                  <a:pt x="147966" y="-9341"/>
                  <a:pt x="585788" y="184"/>
                </a:cubicBezTo>
                <a:close/>
              </a:path>
            </a:pathLst>
          </a:custGeom>
          <a:solidFill>
            <a:srgbClr val="00B9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3179752"/>
            <a:ext cx="1296144" cy="4001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蓝牙打印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868145" y="1980451"/>
            <a:ext cx="2448272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marL="126212" indent="-126212" defTabSz="685828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单张打印</a:t>
            </a:r>
            <a:endParaRPr lang="en-US" altLang="zh-CN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2" indent="-126212" defTabSz="685828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连续打印</a:t>
            </a:r>
            <a:endParaRPr lang="en-US" altLang="zh-CN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2" indent="-126212" defTabSz="685828">
              <a:spcBef>
                <a:spcPct val="30000"/>
              </a:spcBef>
              <a:buFont typeface="Arial" pitchFamily="34" charset="0"/>
              <a:buChar char="•"/>
            </a:pPr>
            <a:endParaRPr lang="en-US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508106" y="3462227"/>
            <a:ext cx="2448272" cy="51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marL="126212" indent="-126212" defTabSz="685828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蓝牙打印服务</a:t>
            </a:r>
            <a:endParaRPr lang="en-US" altLang="zh-CN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  <a:p>
            <a:pPr marL="126212" indent="-126212" defTabSz="685828">
              <a:spcBef>
                <a:spcPct val="30000"/>
              </a:spcBef>
              <a:buFont typeface="Arial" pitchFamily="34" charset="0"/>
              <a:buChar char="•"/>
            </a:pPr>
            <a:r>
              <a:rPr lang="zh-CN" altLang="en-US" sz="1200" dirty="0">
                <a:solidFill>
                  <a:srgbClr val="FFFFFF"/>
                </a:solidFill>
                <a:latin typeface="宋体" charset="-122"/>
                <a:ea typeface="宋体" charset="-122"/>
                <a:cs typeface="Segoe UI" pitchFamily="34" charset="0"/>
              </a:rPr>
              <a:t>打印查询服务</a:t>
            </a:r>
            <a:endParaRPr lang="en-US" sz="1200" dirty="0">
              <a:solidFill>
                <a:srgbClr val="FFFFFF"/>
              </a:solidFill>
              <a:latin typeface="宋体" charset="-122"/>
              <a:ea typeface="宋体" charset="-122"/>
              <a:cs typeface="Segoe UI" pitchFamily="34" charset="0"/>
            </a:endParaRPr>
          </a:p>
        </p:txBody>
      </p:sp>
      <p:sp>
        <p:nvSpPr>
          <p:cNvPr id="19" name="Right Arrow 74"/>
          <p:cNvSpPr/>
          <p:nvPr/>
        </p:nvSpPr>
        <p:spPr bwMode="auto">
          <a:xfrm>
            <a:off x="2371851" y="1156480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5" tIns="34283" rIns="68565" bIns="34283" numCol="1" rtlCol="0" anchor="ctr" anchorCtr="0" compatLnSpc="1">
            <a:prstTxWarp prst="textNoShape">
              <a:avLst/>
            </a:prstTxWarp>
          </a:bodyPr>
          <a:lstStyle/>
          <a:p>
            <a:pPr algn="ctr" defTabSz="685461"/>
            <a:endParaRPr lang="en-US" sz="1700" dirty="0">
              <a:solidFill>
                <a:srgbClr val="9BBB59">
                  <a:lumMod val="60000"/>
                  <a:lumOff val="4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74"/>
          <p:cNvSpPr/>
          <p:nvPr/>
        </p:nvSpPr>
        <p:spPr bwMode="auto">
          <a:xfrm>
            <a:off x="648074" y="1156480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5" tIns="34283" rIns="68565" bIns="34283" numCol="1" rtlCol="0" anchor="ctr" anchorCtr="0" compatLnSpc="1">
            <a:prstTxWarp prst="textNoShape">
              <a:avLst/>
            </a:prstTxWarp>
          </a:bodyPr>
          <a:lstStyle/>
          <a:p>
            <a:pPr algn="ctr" defTabSz="685461"/>
            <a:endParaRPr lang="en-US" sz="1700" dirty="0">
              <a:solidFill>
                <a:srgbClr val="9BBB59">
                  <a:lumMod val="60000"/>
                  <a:lumOff val="40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ight Arrow 74"/>
          <p:cNvSpPr/>
          <p:nvPr/>
        </p:nvSpPr>
        <p:spPr bwMode="auto">
          <a:xfrm>
            <a:off x="4036865" y="1156480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5" tIns="34283" rIns="68565" bIns="34283" numCol="1" rtlCol="0" anchor="ctr" anchorCtr="0" compatLnSpc="1">
            <a:prstTxWarp prst="textNoShape">
              <a:avLst/>
            </a:prstTxWarp>
          </a:bodyPr>
          <a:lstStyle/>
          <a:p>
            <a:pPr algn="ctr" defTabSz="685461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74"/>
          <p:cNvSpPr/>
          <p:nvPr/>
        </p:nvSpPr>
        <p:spPr bwMode="auto">
          <a:xfrm>
            <a:off x="5765057" y="1157707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5" tIns="34283" rIns="68565" bIns="34283" numCol="1" rtlCol="0" anchor="ctr" anchorCtr="0" compatLnSpc="1">
            <a:prstTxWarp prst="textNoShape">
              <a:avLst/>
            </a:prstTxWarp>
          </a:bodyPr>
          <a:lstStyle/>
          <a:p>
            <a:pPr algn="ctr" defTabSz="685461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5" descr="\\192.168.10.9\Shared\Design\Microsoft Events Presentation Resource DVD\DVD_ART36\Artwork_Imagery\Icons - Illustrations\People\White silhouettes\man pers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77595" y="913313"/>
            <a:ext cx="254455" cy="65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6567" y="986370"/>
            <a:ext cx="441146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000" dirty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71849" y="986370"/>
            <a:ext cx="441146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000" dirty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6864" y="986369"/>
            <a:ext cx="441146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000" dirty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78352" y="986368"/>
            <a:ext cx="441146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000" dirty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8" name="流程图: 可选过程 7"/>
          <p:cNvSpPr/>
          <p:nvPr/>
        </p:nvSpPr>
        <p:spPr>
          <a:xfrm>
            <a:off x="3019923" y="1044488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打印参数</a:t>
            </a:r>
          </a:p>
        </p:txBody>
      </p:sp>
      <p:sp>
        <p:nvSpPr>
          <p:cNvPr id="30" name="流程图: 可选过程 29"/>
          <p:cNvSpPr/>
          <p:nvPr/>
        </p:nvSpPr>
        <p:spPr>
          <a:xfrm>
            <a:off x="1327400" y="1051559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蓝牙打印机</a:t>
            </a:r>
          </a:p>
        </p:txBody>
      </p:sp>
      <p:sp>
        <p:nvSpPr>
          <p:cNvPr id="31" name="流程图: 可选过程 30"/>
          <p:cNvSpPr/>
          <p:nvPr/>
        </p:nvSpPr>
        <p:spPr>
          <a:xfrm>
            <a:off x="4700118" y="1063865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  <p:sp>
        <p:nvSpPr>
          <p:cNvPr id="32" name="圆角矩形 203"/>
          <p:cNvSpPr/>
          <p:nvPr/>
        </p:nvSpPr>
        <p:spPr>
          <a:xfrm>
            <a:off x="432048" y="1016570"/>
            <a:ext cx="108012" cy="288029"/>
          </a:xfrm>
          <a:custGeom>
            <a:avLst/>
            <a:gdLst/>
            <a:ahLst/>
            <a:cxnLst/>
            <a:rect l="l" t="t" r="r" b="b"/>
            <a:pathLst>
              <a:path w="957008" h="1306190">
                <a:moveTo>
                  <a:pt x="352544" y="1142571"/>
                </a:moveTo>
                <a:cubicBezTo>
                  <a:pt x="342703" y="1142571"/>
                  <a:pt x="334725" y="1150549"/>
                  <a:pt x="334725" y="1160390"/>
                </a:cubicBezTo>
                <a:lnTo>
                  <a:pt x="334725" y="1231661"/>
                </a:lnTo>
                <a:cubicBezTo>
                  <a:pt x="334725" y="1241502"/>
                  <a:pt x="342703" y="1249480"/>
                  <a:pt x="352544" y="1249480"/>
                </a:cubicBezTo>
                <a:lnTo>
                  <a:pt x="614228" y="1249480"/>
                </a:lnTo>
                <a:cubicBezTo>
                  <a:pt x="624069" y="1249480"/>
                  <a:pt x="632047" y="1241502"/>
                  <a:pt x="632047" y="1231661"/>
                </a:cubicBezTo>
                <a:lnTo>
                  <a:pt x="632047" y="1160390"/>
                </a:lnTo>
                <a:cubicBezTo>
                  <a:pt x="632047" y="1150549"/>
                  <a:pt x="624069" y="1142571"/>
                  <a:pt x="614228" y="1142571"/>
                </a:cubicBezTo>
                <a:close/>
                <a:moveTo>
                  <a:pt x="91130" y="121506"/>
                </a:moveTo>
                <a:lnTo>
                  <a:pt x="91130" y="1089613"/>
                </a:lnTo>
                <a:lnTo>
                  <a:pt x="875643" y="1089613"/>
                </a:lnTo>
                <a:lnTo>
                  <a:pt x="875643" y="121506"/>
                </a:lnTo>
                <a:close/>
                <a:moveTo>
                  <a:pt x="103395" y="0"/>
                </a:moveTo>
                <a:lnTo>
                  <a:pt x="853613" y="0"/>
                </a:lnTo>
                <a:cubicBezTo>
                  <a:pt x="910716" y="0"/>
                  <a:pt x="957008" y="46292"/>
                  <a:pt x="957008" y="103395"/>
                </a:cubicBezTo>
                <a:lnTo>
                  <a:pt x="957008" y="1202795"/>
                </a:lnTo>
                <a:cubicBezTo>
                  <a:pt x="957008" y="1259898"/>
                  <a:pt x="910716" y="1306190"/>
                  <a:pt x="853613" y="1306190"/>
                </a:cubicBezTo>
                <a:lnTo>
                  <a:pt x="103395" y="1306190"/>
                </a:lnTo>
                <a:cubicBezTo>
                  <a:pt x="46292" y="1306190"/>
                  <a:pt x="0" y="1259898"/>
                  <a:pt x="0" y="1202795"/>
                </a:cubicBezTo>
                <a:lnTo>
                  <a:pt x="0" y="103395"/>
                </a:lnTo>
                <a:cubicBezTo>
                  <a:pt x="0" y="46292"/>
                  <a:pt x="46292" y="0"/>
                  <a:pt x="103395" y="0"/>
                </a:cubicBezTo>
                <a:close/>
              </a:path>
            </a:pathLst>
          </a:custGeom>
          <a:solidFill>
            <a:srgbClr val="005B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3" name="流程图: 可选过程 32"/>
          <p:cNvSpPr/>
          <p:nvPr/>
        </p:nvSpPr>
        <p:spPr>
          <a:xfrm>
            <a:off x="6394228" y="1065092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开票</a:t>
            </a:r>
            <a:r>
              <a:rPr lang="en-US" altLang="zh-CN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打印等</a:t>
            </a:r>
          </a:p>
        </p:txBody>
      </p:sp>
      <p:sp>
        <p:nvSpPr>
          <p:cNvPr id="34" name="Right Arrow 74"/>
          <p:cNvSpPr/>
          <p:nvPr/>
        </p:nvSpPr>
        <p:spPr bwMode="auto">
          <a:xfrm>
            <a:off x="7416826" y="1166488"/>
            <a:ext cx="571649" cy="2189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65" tIns="34283" rIns="68565" bIns="34283" numCol="1" rtlCol="0" anchor="ctr" anchorCtr="0" compatLnSpc="1">
            <a:prstTxWarp prst="textNoShape">
              <a:avLst/>
            </a:prstTxWarp>
          </a:bodyPr>
          <a:lstStyle/>
          <a:p>
            <a:pPr algn="ctr" defTabSz="685461"/>
            <a:endParaRPr lang="en-US" sz="1700" dirty="0">
              <a:solidFill>
                <a:srgbClr val="FFFFFF">
                  <a:alpha val="98824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30119" y="995151"/>
            <a:ext cx="441146" cy="24622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1000" dirty="0">
                <a:solidFill>
                  <a:srgbClr val="9BBB59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36" name="流程图: 可选过程 35"/>
          <p:cNvSpPr/>
          <p:nvPr/>
        </p:nvSpPr>
        <p:spPr>
          <a:xfrm>
            <a:off x="8023971" y="1065092"/>
            <a:ext cx="940519" cy="404127"/>
          </a:xfrm>
          <a:prstGeom prst="flowChartAlternateProcess">
            <a:avLst/>
          </a:prstGeom>
          <a:solidFill>
            <a:srgbClr val="005B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模板输出</a:t>
            </a:r>
          </a:p>
        </p:txBody>
      </p:sp>
      <p:sp>
        <p:nvSpPr>
          <p:cNvPr id="37" name="标题 2"/>
          <p:cNvSpPr txBox="1">
            <a:spLocks/>
          </p:cNvSpPr>
          <p:nvPr/>
        </p:nvSpPr>
        <p:spPr>
          <a:xfrm>
            <a:off x="323532" y="2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蓝牙打印</a:t>
            </a:r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0566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dirty="0"/>
              <a:t>平台特性</a:t>
            </a:r>
            <a:r>
              <a:rPr lang="en-US" altLang="zh-CN" dirty="0"/>
              <a:t>-</a:t>
            </a:r>
            <a:r>
              <a:rPr lang="zh-CN" altLang="en-US" dirty="0"/>
              <a:t>蓝牙</a:t>
            </a:r>
            <a:r>
              <a:rPr lang="zh-CN" altLang="en-US" dirty="0" smtClean="0"/>
              <a:t>打印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55526"/>
            <a:ext cx="7585276" cy="458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75656" y="4443958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5656" y="1995686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3219822"/>
            <a:ext cx="2448272" cy="596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995937" y="1923679"/>
            <a:ext cx="2232248" cy="37047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995937" y="3291831"/>
            <a:ext cx="2304256" cy="24987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923928" y="4515966"/>
            <a:ext cx="2376264" cy="26499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4" y="985769"/>
            <a:ext cx="2402513" cy="403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6382396" y="987575"/>
            <a:ext cx="2222054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84664" y="2499744"/>
            <a:ext cx="2219784" cy="13065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72202" y="3872604"/>
            <a:ext cx="2232248" cy="1075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23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移动平台国际化框架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1806659" y="744076"/>
            <a:ext cx="60132" cy="3494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40" y="0"/>
              </a:cxn>
              <a:cxn ang="0">
                <a:pos x="0" y="32"/>
              </a:cxn>
              <a:cxn ang="0">
                <a:pos x="0" y="32"/>
              </a:cxn>
            </a:cxnLst>
            <a:rect l="0" t="0" r="r" b="b"/>
            <a:pathLst>
              <a:path w="40" h="32">
                <a:moveTo>
                  <a:pt x="0" y="32"/>
                </a:moveTo>
                <a:lnTo>
                  <a:pt x="40" y="0"/>
                </a:lnTo>
                <a:lnTo>
                  <a:pt x="0" y="32"/>
                </a:lnTo>
                <a:lnTo>
                  <a:pt x="0" y="32"/>
                </a:lnTo>
                <a:close/>
              </a:path>
            </a:pathLst>
          </a:custGeom>
          <a:solidFill>
            <a:srgbClr val="005BAC"/>
          </a:solidFill>
          <a:ln w="9525">
            <a:noFill/>
            <a:round/>
            <a:headEnd/>
            <a:tailEnd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Front"/>
            <a:lightRig rig="threePt" dir="t"/>
          </a:scene3d>
        </p:spPr>
        <p:txBody>
          <a:bodyPr lIns="91436" tIns="45718" rIns="91436" bIns="45718"/>
          <a:lstStyle/>
          <a:p>
            <a:pPr eaLnBrk="0" hangingPunct="0">
              <a:defRPr/>
            </a:pPr>
            <a:endParaRPr kumimoji="1" lang="zh-CN" altLang="en-US" b="1">
              <a:solidFill>
                <a:srgbClr val="FFFFFF"/>
              </a:solidFill>
              <a:latin typeface="宋体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729019"/>
            <a:ext cx="2232248" cy="35165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kumimoji="1" lang="zh-CN" altLang="en-US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</a:p>
        </p:txBody>
      </p:sp>
      <p:sp>
        <p:nvSpPr>
          <p:cNvPr id="9" name="矩形 8"/>
          <p:cNvSpPr/>
          <p:nvPr/>
        </p:nvSpPr>
        <p:spPr>
          <a:xfrm>
            <a:off x="179514" y="1275608"/>
            <a:ext cx="2304256" cy="188359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2044598">
              <a:lnSpc>
                <a:spcPct val="90000"/>
              </a:lnSpc>
              <a:spcAft>
                <a:spcPct val="35000"/>
              </a:spcAft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  <a:endParaRPr kumimoji="1"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基于步科智能云制造解决方案，提供移动应用国际化支持</a:t>
            </a: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kumimoji="1"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无缝与云之家、微信集成，提供多语言应用方案；</a:t>
            </a:r>
            <a:endParaRPr kumimoji="1"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36" indent="-285736" defTabSz="2044598">
              <a:lnSpc>
                <a:spcPct val="90000"/>
              </a:lnSpc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kumimoji="1"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6" y="779021"/>
            <a:ext cx="6368455" cy="380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648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"/>
          <p:cNvGrpSpPr/>
          <p:nvPr/>
        </p:nvGrpSpPr>
        <p:grpSpPr>
          <a:xfrm>
            <a:off x="2699792" y="2166059"/>
            <a:ext cx="1368972" cy="896541"/>
            <a:chOff x="2554956" y="2124074"/>
            <a:chExt cx="1368972" cy="896541"/>
          </a:xfrm>
        </p:grpSpPr>
        <p:sp>
          <p:nvSpPr>
            <p:cNvPr id="2" name="圆角矩形 1"/>
            <p:cNvSpPr/>
            <p:nvPr/>
          </p:nvSpPr>
          <p:spPr>
            <a:xfrm>
              <a:off x="2554956" y="2124074"/>
              <a:ext cx="896541" cy="896541"/>
            </a:xfrm>
            <a:prstGeom prst="roundRect">
              <a:avLst>
                <a:gd name="adj" fmla="val 13188"/>
              </a:avLst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203848" y="2283718"/>
              <a:ext cx="72008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/>
            </a:p>
          </p:txBody>
        </p:sp>
      </p:grpSp>
      <p:sp>
        <p:nvSpPr>
          <p:cNvPr id="3077" name="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59833" y="2139704"/>
            <a:ext cx="4405311" cy="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PART2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：第三方集成</a:t>
            </a: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059833" y="2829238"/>
            <a:ext cx="25646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="" xmlns:p14="http://schemas.microsoft.com/office/powerpoint/2010/main" val="3100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mtClean="0"/>
              <a:t>金蝶云星空第三</a:t>
            </a:r>
            <a:r>
              <a:rPr lang="zh-CN" altLang="en-US" dirty="0" smtClean="0"/>
              <a:t>方集成</a:t>
            </a:r>
            <a:r>
              <a:rPr altLang="en-US" dirty="0" smtClean="0"/>
              <a:t>（云之家、微信）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4" y="590550"/>
            <a:ext cx="73056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50" y="4659982"/>
            <a:ext cx="1338820" cy="369328"/>
          </a:xfrm>
          <a:prstGeom prst="rect">
            <a:avLst/>
          </a:prstGeom>
          <a:solidFill>
            <a:srgbClr val="00B0F0"/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移动工作台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6887" y="4650691"/>
            <a:ext cx="877155" cy="369328"/>
          </a:xfrm>
          <a:prstGeom prst="rect">
            <a:avLst/>
          </a:prstGeom>
          <a:solidFill>
            <a:srgbClr val="00B0F0"/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云之家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2241" y="4650691"/>
            <a:ext cx="646323" cy="36932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信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76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云之家集成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5672"/>
            <a:ext cx="7856206" cy="45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82" y="1347616"/>
            <a:ext cx="188362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1347613"/>
            <a:ext cx="1878082" cy="331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37" y="1347613"/>
            <a:ext cx="1867205" cy="331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043608" y="2571751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338" tIns="70131" rIns="40922" bIns="70131" numCol="1" spcCol="1270" rtlCol="0" anchor="ctr" anchorCtr="0">
            <a:noAutofit/>
          </a:bodyPr>
          <a:lstStyle/>
          <a:p>
            <a:pPr algn="ctr" defTabSz="2044598">
              <a:lnSpc>
                <a:spcPct val="90000"/>
              </a:lnSpc>
              <a:spcAft>
                <a:spcPct val="35000"/>
              </a:spcAft>
            </a:pP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8973" y="4707607"/>
            <a:ext cx="877155" cy="369328"/>
          </a:xfrm>
          <a:prstGeom prst="rect">
            <a:avLst/>
          </a:prstGeom>
          <a:solidFill>
            <a:srgbClr val="00B0F0"/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轻应用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0256" y="4707607"/>
            <a:ext cx="877155" cy="369328"/>
          </a:xfrm>
          <a:prstGeom prst="rect">
            <a:avLst/>
          </a:prstGeom>
          <a:solidFill>
            <a:srgbClr val="00B0F0"/>
          </a:solidFill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公共号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51722" y="2643758"/>
            <a:ext cx="288032" cy="2880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338" tIns="70131" rIns="40922" bIns="70131" numCol="1" spcCol="1270" rtlCol="0" anchor="ctr" anchorCtr="0">
            <a:noAutofit/>
          </a:bodyPr>
          <a:lstStyle/>
          <a:p>
            <a:pPr algn="ctr" defTabSz="2044598">
              <a:lnSpc>
                <a:spcPct val="90000"/>
              </a:lnSpc>
              <a:spcAft>
                <a:spcPct val="35000"/>
              </a:spcAft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81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云之家公共号集成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27534"/>
            <a:ext cx="6840760" cy="446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131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云</a:t>
            </a:r>
            <a:r>
              <a:rPr lang="zh-CN" altLang="en-US"/>
              <a:t>之家集成</a:t>
            </a:r>
            <a:r>
              <a:rPr lang="en-US" altLang="zh-CN"/>
              <a:t>—</a:t>
            </a:r>
            <a:r>
              <a:rPr lang="zh-CN" altLang="en-US"/>
              <a:t>业务审批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50" y="699544"/>
            <a:ext cx="2523121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81" y="699544"/>
            <a:ext cx="25181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99592" y="4897299"/>
            <a:ext cx="8030126" cy="24622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r>
              <a:rPr lang="zh-CN" altLang="en-US" sz="1000" dirty="0"/>
              <a:t>业务审批功能介绍（行动流）：</a:t>
            </a:r>
            <a:r>
              <a:rPr lang="en-US" altLang="zh-CN" sz="1000" dirty="0"/>
              <a:t>http://u206620.h5.xingdongliu.com/h5preview/U18bf3b853c102f10206e0a5f8534bcbc23f9a93e</a:t>
            </a:r>
            <a:endParaRPr lang="zh-CN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8056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云</a:t>
            </a:r>
            <a:r>
              <a:rPr lang="zh-CN" altLang="en-US" dirty="0" smtClean="0"/>
              <a:t>之家集成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业务审批</a:t>
            </a:r>
            <a:endParaRPr lang="zh-CN" altLang="en-US" dirty="0"/>
          </a:p>
        </p:txBody>
      </p:sp>
      <p:pic>
        <p:nvPicPr>
          <p:cNvPr id="1026" name="Picture 2" descr="Screenshot_2015-09-02-09-15-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92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Screenshot_2015-09-02-09-16-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40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Screenshot_2015-09-02-09-16-5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88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Screenshot_2015-09-02-09-15-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1166"/>
            <a:ext cx="2057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237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100"/>
              <a:t>优化业务审批图片、文件预览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54218" y="906375"/>
            <a:ext cx="1982405" cy="24110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79" tIns="34289" rIns="68579" bIns="34289" anchor="ctr"/>
          <a:lstStyle/>
          <a:p>
            <a:pPr algn="ctr" defTabSz="685783" eaLnBrk="0" hangingPunct="0">
              <a:defRPr/>
            </a:pPr>
            <a:endParaRPr lang="zh-CN" altLang="en-US" sz="15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3"/>
          <p:cNvSpPr txBox="1">
            <a:spLocks noChangeArrowheads="1"/>
          </p:cNvSpPr>
          <p:nvPr/>
        </p:nvSpPr>
        <p:spPr bwMode="auto">
          <a:xfrm>
            <a:off x="242647" y="895277"/>
            <a:ext cx="1758932" cy="28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defTabSz="685783" eaLnBrk="0" hangingPunct="0"/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  <a:endParaRPr lang="zh-CN" altLang="en-US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154195" y="1147457"/>
            <a:ext cx="1982427" cy="25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r>
              <a:rPr lang="zh-CN" altLang="en-US" sz="9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sz="9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业务审批读取字段权限</a:t>
            </a:r>
            <a:r>
              <a:rPr lang="zh-CN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增加列表视图，阅读单据体数据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图片支持前一、后一切换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图片支持旋转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文件支持调用云之家的在线预览方式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r>
              <a:rPr lang="zh-CN" altLang="en-US" sz="9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业务价值</a:t>
            </a:r>
            <a:endParaRPr lang="zh-CN" altLang="zh-CN" sz="9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提高附件阅读的用户体验</a:t>
            </a:r>
            <a:r>
              <a:rPr lang="zh-CN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endParaRPr lang="zh-CN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20000"/>
              </a:lnSpc>
              <a:buClr>
                <a:srgbClr val="00B0F0"/>
              </a:buClr>
              <a:buFont typeface="Wingdings" pitchFamily="2" charset="2"/>
              <a:buChar char="n"/>
              <a:defRPr/>
            </a:pPr>
            <a:endParaRPr lang="en-US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2" y="906374"/>
            <a:ext cx="2211395" cy="391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10" y="906374"/>
            <a:ext cx="2202818" cy="391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99" y="895277"/>
            <a:ext cx="2209067" cy="39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82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0105" y="1275606"/>
            <a:ext cx="1357892" cy="172819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80214" y="1779662"/>
            <a:ext cx="1496873" cy="99486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7745" y="1861361"/>
            <a:ext cx="504317" cy="45870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868413" y="1851671"/>
            <a:ext cx="795377" cy="26538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业务处理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68413" y="1446120"/>
            <a:ext cx="795377" cy="26538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信息通知</a:t>
            </a:r>
            <a:r>
              <a:rPr lang="en-US" altLang="zh-CN" sz="11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2322" y="1144839"/>
            <a:ext cx="795377" cy="265380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人际协作</a:t>
            </a:r>
            <a:r>
              <a:rPr lang="en-US" altLang="zh-CN" sz="1100" b="1" u="sng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17" y="1866794"/>
            <a:ext cx="720080" cy="105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268" y="1491630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24" name="矩形 23"/>
          <p:cNvSpPr/>
          <p:nvPr/>
        </p:nvSpPr>
        <p:spPr>
          <a:xfrm>
            <a:off x="6960256" y="3003799"/>
            <a:ext cx="744092" cy="261531"/>
          </a:xfrm>
          <a:prstGeom prst="rect">
            <a:avLst/>
          </a:prstGeom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组织成员</a:t>
            </a:r>
            <a:r>
              <a:rPr lang="en-US" altLang="zh-CN" sz="1100" b="1" u="sng" dirty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356" y="2067694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196" y="2067694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5" y="2499482"/>
            <a:ext cx="504317" cy="4323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871702" y="2283719"/>
            <a:ext cx="795377" cy="26538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业务自助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276" y="2499742"/>
            <a:ext cx="432048" cy="432048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30" name="矩形 29"/>
          <p:cNvSpPr/>
          <p:nvPr/>
        </p:nvSpPr>
        <p:spPr>
          <a:xfrm>
            <a:off x="6908971" y="2067694"/>
            <a:ext cx="801552" cy="438504"/>
          </a:xfrm>
          <a:prstGeom prst="rect">
            <a:avLst/>
          </a:prstGeom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沟通与业务协作</a:t>
            </a:r>
            <a:r>
              <a:rPr lang="en-US" altLang="zh-CN" sz="1100" b="1" u="sng" dirty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1702" y="2643759"/>
            <a:ext cx="795377" cy="26538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管理报表</a:t>
            </a:r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上箭头 31"/>
          <p:cNvSpPr/>
          <p:nvPr/>
        </p:nvSpPr>
        <p:spPr>
          <a:xfrm>
            <a:off x="2195736" y="2974703"/>
            <a:ext cx="240036" cy="89319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7665320" y="3312468"/>
            <a:ext cx="240036" cy="717282"/>
          </a:xfrm>
          <a:prstGeom prst="upArrow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上箭头 33"/>
          <p:cNvSpPr/>
          <p:nvPr/>
        </p:nvSpPr>
        <p:spPr>
          <a:xfrm flipV="1">
            <a:off x="2627784" y="2967789"/>
            <a:ext cx="240036" cy="900106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60377" y="1025602"/>
            <a:ext cx="1117769" cy="265380"/>
          </a:xfrm>
          <a:prstGeom prst="rect">
            <a:avLst/>
          </a:prstGeom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业务移动化</a:t>
            </a:r>
            <a:r>
              <a:rPr lang="en-US" altLang="zh-CN" sz="1100" b="1" u="sng" dirty="0">
                <a:solidFill>
                  <a:srgbClr val="EA8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b="1" u="sng" dirty="0">
              <a:solidFill>
                <a:srgbClr val="EA8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上箭头 35"/>
          <p:cNvSpPr/>
          <p:nvPr/>
        </p:nvSpPr>
        <p:spPr>
          <a:xfrm rot="5400000" flipV="1">
            <a:off x="3542553" y="2103068"/>
            <a:ext cx="240036" cy="67083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498" y="1175915"/>
            <a:ext cx="1163613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</a:t>
            </a: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72415">
            <a:off x="1582313" y="3326282"/>
            <a:ext cx="314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72415">
            <a:off x="7288607" y="3330191"/>
            <a:ext cx="314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组合 41"/>
          <p:cNvGrpSpPr/>
          <p:nvPr/>
        </p:nvGrpSpPr>
        <p:grpSpPr>
          <a:xfrm>
            <a:off x="1907705" y="3075806"/>
            <a:ext cx="1066339" cy="683049"/>
            <a:chOff x="1600136" y="2200573"/>
            <a:chExt cx="1145428" cy="784972"/>
          </a:xfrm>
        </p:grpSpPr>
        <p:pic>
          <p:nvPicPr>
            <p:cNvPr id="43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-4013"/>
            <a:stretch>
              <a:fillRect/>
            </a:stretch>
          </p:blipFill>
          <p:spPr bwMode="auto">
            <a:xfrm>
              <a:off x="1600136" y="2200573"/>
              <a:ext cx="1145428" cy="784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本框 3"/>
            <p:cNvSpPr txBox="1"/>
            <p:nvPr/>
          </p:nvSpPr>
          <p:spPr>
            <a:xfrm>
              <a:off x="1786952" y="2380837"/>
              <a:ext cx="570292" cy="42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rgbClr val="0060C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云之家</a:t>
              </a:r>
              <a:endParaRPr lang="en-US" altLang="zh-CN" sz="900" dirty="0">
                <a:solidFill>
                  <a:srgbClr val="0060C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0060C0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</a:t>
              </a:r>
              <a:endParaRPr lang="en-US" altLang="zh-CN" sz="900" dirty="0">
                <a:solidFill>
                  <a:srgbClr val="0060C0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70871" y="627534"/>
            <a:ext cx="7689562" cy="429198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连接一切，沟通协作扁平化</a:t>
            </a:r>
          </a:p>
        </p:txBody>
      </p:sp>
      <p:sp>
        <p:nvSpPr>
          <p:cNvPr id="46" name="矩形 45"/>
          <p:cNvSpPr/>
          <p:nvPr/>
        </p:nvSpPr>
        <p:spPr>
          <a:xfrm>
            <a:off x="683568" y="3894393"/>
            <a:ext cx="7720152" cy="1053623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b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企业信息化系统</a:t>
            </a:r>
          </a:p>
        </p:txBody>
      </p:sp>
      <p:sp>
        <p:nvSpPr>
          <p:cNvPr id="47" name="矩形 46"/>
          <p:cNvSpPr/>
          <p:nvPr/>
        </p:nvSpPr>
        <p:spPr>
          <a:xfrm>
            <a:off x="770872" y="4222401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55049" y="4219551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39223" y="4219551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23400" y="4219551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107577" y="4219551"/>
            <a:ext cx="1143008" cy="3571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其它系统</a:t>
            </a:r>
          </a:p>
        </p:txBody>
      </p:sp>
      <p:sp>
        <p:nvSpPr>
          <p:cNvPr id="41" name="矩形 40"/>
          <p:cNvSpPr/>
          <p:nvPr/>
        </p:nvSpPr>
        <p:spPr>
          <a:xfrm>
            <a:off x="7521041" y="3822384"/>
            <a:ext cx="795377" cy="265380"/>
          </a:xfrm>
          <a:prstGeom prst="rect">
            <a:avLst/>
          </a:prstGeom>
          <a:solidFill>
            <a:srgbClr val="FFC000"/>
          </a:solidFill>
          <a:ln w="6350">
            <a:noFill/>
          </a:ln>
        </p:spPr>
        <p:txBody>
          <a:bodyPr wrap="square" lIns="91362" tIns="45681" rIns="91362" bIns="45681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r>
              <a:rPr lang="en-US" altLang="zh-CN" sz="1100" b="1" u="sng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100" b="1" u="sng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498" y="3723879"/>
            <a:ext cx="1235739" cy="3571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offline</a:t>
            </a:r>
            <a:endParaRPr lang="en-US" altLang="zh-CN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标题 2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dirty="0" smtClean="0"/>
              <a:t>移动互联时代企业信息化建设</a:t>
            </a:r>
            <a:r>
              <a:rPr lang="en-US" altLang="zh-CN" dirty="0" smtClean="0"/>
              <a:t>O2O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632578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0" y="3286130"/>
            <a:ext cx="9144000" cy="1834902"/>
          </a:xfrm>
          <a:prstGeom prst="rect">
            <a:avLst/>
          </a:prstGeom>
          <a:solidFill>
            <a:srgbClr val="00B9EF"/>
          </a:solidFill>
          <a:ln w="9525">
            <a:noFill/>
            <a:miter lim="800000"/>
            <a:headEnd/>
            <a:tailEnd/>
          </a:ln>
        </p:spPr>
        <p:txBody>
          <a:bodyPr wrap="none" lIns="68583" tIns="34292" rIns="68583" bIns="34292" anchor="ctr"/>
          <a:lstStyle/>
          <a:p>
            <a:pPr defTabSz="685828"/>
            <a:endParaRPr lang="en-US" dirty="0">
              <a:solidFill>
                <a:srgbClr val="00264A"/>
              </a:solidFill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6799" y="3339670"/>
            <a:ext cx="5815597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基于微信的移动开发效率提高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3046" y="3790187"/>
            <a:ext cx="6760854" cy="12003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42884" indent="-3428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开发成果直接发布微信，一次开发多端运行；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自动生成微信菜单链接，缩短管理员配置、调试时间；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4" indent="-3428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支持微信菜单管理，管理员无需多端登录；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68584" y="739611"/>
            <a:ext cx="710266" cy="710266"/>
            <a:chOff x="1131344" y="1083689"/>
            <a:chExt cx="710266" cy="710266"/>
          </a:xfrm>
        </p:grpSpPr>
        <p:sp>
          <p:nvSpPr>
            <p:cNvPr id="14" name="KSO_Shape"/>
            <p:cNvSpPr/>
            <p:nvPr/>
          </p:nvSpPr>
          <p:spPr>
            <a:xfrm>
              <a:off x="1152712" y="1105057"/>
              <a:ext cx="667529" cy="667529"/>
            </a:xfrm>
            <a:prstGeom prst="roundRect">
              <a:avLst>
                <a:gd name="adj" fmla="val 1484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  <p:sp>
          <p:nvSpPr>
            <p:cNvPr id="15" name="KSO_Shape"/>
            <p:cNvSpPr/>
            <p:nvPr/>
          </p:nvSpPr>
          <p:spPr>
            <a:xfrm>
              <a:off x="1131344" y="1083689"/>
              <a:ext cx="710266" cy="710266"/>
            </a:xfrm>
            <a:prstGeom prst="roundRect">
              <a:avLst>
                <a:gd name="adj" fmla="val 14846"/>
              </a:avLst>
            </a:prstGeom>
            <a:noFill/>
            <a:ln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62428" y="1571618"/>
            <a:ext cx="710266" cy="710266"/>
            <a:chOff x="1131344" y="1083689"/>
            <a:chExt cx="710266" cy="710266"/>
          </a:xfrm>
        </p:grpSpPr>
        <p:sp>
          <p:nvSpPr>
            <p:cNvPr id="17" name="KSO_Shape"/>
            <p:cNvSpPr/>
            <p:nvPr/>
          </p:nvSpPr>
          <p:spPr>
            <a:xfrm>
              <a:off x="1152712" y="1105057"/>
              <a:ext cx="667529" cy="667529"/>
            </a:xfrm>
            <a:prstGeom prst="roundRect">
              <a:avLst>
                <a:gd name="adj" fmla="val 1484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1131344" y="1083689"/>
              <a:ext cx="710266" cy="710266"/>
            </a:xfrm>
            <a:prstGeom prst="roundRect">
              <a:avLst>
                <a:gd name="adj" fmla="val 14846"/>
              </a:avLst>
            </a:prstGeom>
            <a:noFill/>
            <a:ln cmpd="sng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64381" y="2428875"/>
            <a:ext cx="710266" cy="710266"/>
            <a:chOff x="1131344" y="1083689"/>
            <a:chExt cx="710266" cy="710266"/>
          </a:xfrm>
        </p:grpSpPr>
        <p:sp>
          <p:nvSpPr>
            <p:cNvPr id="20" name="KSO_Shape"/>
            <p:cNvSpPr/>
            <p:nvPr/>
          </p:nvSpPr>
          <p:spPr>
            <a:xfrm>
              <a:off x="1152712" y="1105057"/>
              <a:ext cx="667529" cy="667529"/>
            </a:xfrm>
            <a:prstGeom prst="roundRect">
              <a:avLst>
                <a:gd name="adj" fmla="val 1484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1131344" y="1083689"/>
              <a:ext cx="710266" cy="710266"/>
            </a:xfrm>
            <a:prstGeom prst="roundRect">
              <a:avLst>
                <a:gd name="adj" fmla="val 14846"/>
              </a:avLst>
            </a:prstGeom>
            <a:noFill/>
            <a:ln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500">
                <a:solidFill>
                  <a:srgbClr val="FFFFFF"/>
                </a:solidFill>
              </a:endParaRPr>
            </a:p>
          </p:txBody>
        </p:sp>
      </p:grpSp>
      <p:sp>
        <p:nvSpPr>
          <p:cNvPr id="22" name="MH_Sub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32977" y="915582"/>
            <a:ext cx="4896544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smtClean="0">
                <a:solidFill>
                  <a:schemeClr val="accent1"/>
                </a:solidFill>
                <a:latin typeface="+mj-ea"/>
                <a:ea typeface="+mj-ea"/>
              </a:rPr>
              <a:t>金蝶云星空</a:t>
            </a:r>
            <a:r>
              <a:rPr lang="en-US" altLang="zh-CN" sz="2400" b="1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统一管理</a:t>
            </a:r>
          </a:p>
        </p:txBody>
      </p:sp>
      <p:sp>
        <p:nvSpPr>
          <p:cNvPr id="24" name="MH_SubTitle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32977" y="1715453"/>
            <a:ext cx="4896544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菜单套件预设，专业高效</a:t>
            </a:r>
          </a:p>
        </p:txBody>
      </p:sp>
      <p:sp>
        <p:nvSpPr>
          <p:cNvPr id="26" name="MH_SubTitle_3"/>
          <p:cNvSpPr txBox="1"/>
          <p:nvPr>
            <p:custDataLst>
              <p:tags r:id="rId3"/>
            </p:custDataLst>
          </p:nvPr>
        </p:nvSpPr>
        <p:spPr>
          <a:xfrm>
            <a:off x="2532977" y="2612007"/>
            <a:ext cx="4896544" cy="370284"/>
          </a:xfrm>
          <a:prstGeom prst="rect">
            <a:avLst/>
          </a:prstGeom>
          <a:noFill/>
        </p:spPr>
        <p:txBody>
          <a:bodyPr lIns="0" tIns="0" rIns="0" bIns="0" anchor="b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颠覆的主动集成模式</a:t>
            </a:r>
          </a:p>
        </p:txBody>
      </p:sp>
      <p:sp>
        <p:nvSpPr>
          <p:cNvPr id="28" name="MH_Other_7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684849" y="945916"/>
            <a:ext cx="298847" cy="29765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9" name="MH_Other_8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1677886" y="1779734"/>
            <a:ext cx="297656" cy="29527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MH_Other_9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664789" y="2632229"/>
            <a:ext cx="298847" cy="298847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lIns="91436" tIns="45718" rIns="91436" bIns="45718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" name="标题 2"/>
          <p:cNvSpPr txBox="1">
            <a:spLocks/>
          </p:cNvSpPr>
          <p:nvPr/>
        </p:nvSpPr>
        <p:spPr>
          <a:xfrm>
            <a:off x="323532" y="35431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dirty="0" smtClean="0">
                <a:solidFill>
                  <a:prstClr val="black"/>
                </a:solidFill>
              </a:rPr>
              <a:t>第三方集成</a:t>
            </a:r>
            <a:r>
              <a:rPr lang="en-US" altLang="zh-CN" dirty="0" smtClean="0">
                <a:solidFill>
                  <a:prstClr val="black"/>
                </a:solidFill>
              </a:rPr>
              <a:t>-</a:t>
            </a:r>
            <a:r>
              <a:rPr dirty="0" smtClean="0">
                <a:solidFill>
                  <a:prstClr val="black"/>
                </a:solidFill>
              </a:rPr>
              <a:t>微信</a:t>
            </a:r>
            <a:endParaRPr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>
            <a:spLocks/>
          </p:cNvSpPr>
          <p:nvPr/>
        </p:nvSpPr>
        <p:spPr>
          <a:xfrm>
            <a:off x="323532" y="2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dirty="0" smtClean="0">
                <a:solidFill>
                  <a:prstClr val="black"/>
                </a:solidFill>
              </a:rPr>
              <a:t>第三方集成</a:t>
            </a:r>
            <a:r>
              <a:rPr lang="en-US" altLang="zh-CN" dirty="0" smtClean="0">
                <a:solidFill>
                  <a:prstClr val="black"/>
                </a:solidFill>
              </a:rPr>
              <a:t>-</a:t>
            </a:r>
            <a:r>
              <a:rPr dirty="0" smtClean="0">
                <a:solidFill>
                  <a:prstClr val="black"/>
                </a:solidFill>
              </a:rPr>
              <a:t>微信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3" y="987574"/>
            <a:ext cx="312334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7" y="3939902"/>
            <a:ext cx="1368152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公众号绑定</a:t>
            </a:r>
          </a:p>
        </p:txBody>
      </p:sp>
      <p:pic>
        <p:nvPicPr>
          <p:cNvPr id="14340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9582"/>
            <a:ext cx="440954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766382" y="3939902"/>
            <a:ext cx="1469914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发布微信菜单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3" y="987575"/>
            <a:ext cx="5591937" cy="328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5500782" y="1419622"/>
            <a:ext cx="1469914" cy="330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微信端展示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5"/>
            <a:ext cx="2187244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131" y="996000"/>
            <a:ext cx="2182504" cy="388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C:\Users\rd_jeckel\Documents\Tencent Files\1733304\FileRecv\MobileFile\IMG_166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0" y="987574"/>
            <a:ext cx="2256039" cy="38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104609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100"/>
              <a:t>第三方移动平台集成支持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54218" y="906375"/>
            <a:ext cx="1982405" cy="24110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</a:ln>
          <a:effectLst/>
        </p:spPr>
        <p:txBody>
          <a:bodyPr lIns="68579" tIns="34289" rIns="68579" bIns="34289" anchor="ctr"/>
          <a:lstStyle/>
          <a:p>
            <a:pPr algn="ctr" defTabSz="685783" eaLnBrk="0" hangingPunct="0">
              <a:defRPr/>
            </a:pPr>
            <a:endParaRPr lang="zh-CN" altLang="en-US" sz="1500" b="1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3"/>
          <p:cNvSpPr txBox="1">
            <a:spLocks noChangeArrowheads="1"/>
          </p:cNvSpPr>
          <p:nvPr/>
        </p:nvSpPr>
        <p:spPr bwMode="auto">
          <a:xfrm>
            <a:off x="242647" y="895277"/>
            <a:ext cx="1758932" cy="28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defTabSz="685783" eaLnBrk="0" hangingPunct="0"/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功能亮点与价值</a:t>
            </a:r>
            <a:endParaRPr lang="zh-CN" altLang="en-US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154195" y="1147457"/>
            <a:ext cx="1982427" cy="231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r>
              <a:rPr lang="zh-CN" altLang="en-US" sz="9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功能亮点</a:t>
            </a:r>
            <a:endParaRPr lang="en-US" altLang="zh-CN" sz="9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在移动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BOS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开发的移动表单，可以在第三方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85783" eaLnBrk="0" hangingPunct="0">
              <a:lnSpc>
                <a:spcPct val="150000"/>
              </a:lnSpc>
              <a:buClr>
                <a:prstClr val="black"/>
              </a:buClr>
              <a:defRPr/>
            </a:pPr>
            <a:r>
              <a:rPr lang="zh-CN" altLang="en-US" sz="9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业务价值</a:t>
            </a:r>
            <a:endParaRPr lang="zh-CN" altLang="zh-CN" sz="9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如果企业使用云之家、微信之外的第三方</a:t>
            </a:r>
            <a:r>
              <a:rPr lang="en-US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，可以采用该方式实现移动门户入口的集成</a:t>
            </a:r>
            <a:r>
              <a:rPr lang="zh-CN" altLang="zh-CN" sz="9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50000"/>
              </a:lnSpc>
              <a:buClr>
                <a:prstClr val="black"/>
              </a:buClr>
              <a:buFont typeface="Wingdings" pitchFamily="2" charset="2"/>
              <a:buChar char="ü"/>
              <a:defRPr/>
            </a:pPr>
            <a:endParaRPr lang="zh-CN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14308" defTabSz="685783" eaLnBrk="0" hangingPunct="0">
              <a:lnSpc>
                <a:spcPct val="120000"/>
              </a:lnSpc>
              <a:buClr>
                <a:srgbClr val="00B0F0"/>
              </a:buClr>
              <a:buFont typeface="Wingdings" pitchFamily="2" charset="2"/>
              <a:buChar char="n"/>
              <a:defRPr/>
            </a:pPr>
            <a:endParaRPr lang="en-US" altLang="zh-CN" sz="9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9" y="692062"/>
            <a:ext cx="3836194" cy="153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06" y="2108550"/>
            <a:ext cx="4296966" cy="274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993231" y="4899339"/>
            <a:ext cx="4572000" cy="196208"/>
          </a:xfrm>
          <a:prstGeom prst="rect">
            <a:avLst/>
          </a:prstGeom>
        </p:spPr>
        <p:txBody>
          <a:bodyPr lIns="68579" tIns="34289" rIns="68579" bIns="34289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>
                <a:solidFill>
                  <a:prstClr val="black"/>
                </a:solidFill>
                <a:latin typeface="Calibri"/>
                <a:ea typeface="宋体"/>
              </a:rPr>
              <a:t>参考：</a:t>
            </a:r>
            <a:r>
              <a:rPr lang="en-US" altLang="zh-CN" sz="800">
                <a:solidFill>
                  <a:prstClr val="black"/>
                </a:solidFill>
                <a:latin typeface="Calibri"/>
                <a:ea typeface="宋体"/>
                <a:hlinkClick r:id="rId5"/>
              </a:rPr>
              <a:t>http://club.kingdee.com/forum.php?mod=viewthread&amp;tid=1347383</a:t>
            </a:r>
            <a:endParaRPr lang="en-US" altLang="zh-CN" sz="800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59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8"/>
          <p:cNvGrpSpPr/>
          <p:nvPr/>
        </p:nvGrpSpPr>
        <p:grpSpPr>
          <a:xfrm>
            <a:off x="2699792" y="2166059"/>
            <a:ext cx="1368972" cy="896541"/>
            <a:chOff x="2554956" y="2124074"/>
            <a:chExt cx="1368972" cy="896541"/>
          </a:xfrm>
        </p:grpSpPr>
        <p:sp>
          <p:nvSpPr>
            <p:cNvPr id="2" name="圆角矩形 1"/>
            <p:cNvSpPr/>
            <p:nvPr/>
          </p:nvSpPr>
          <p:spPr>
            <a:xfrm>
              <a:off x="2554956" y="2124074"/>
              <a:ext cx="896541" cy="896541"/>
            </a:xfrm>
            <a:prstGeom prst="roundRect">
              <a:avLst>
                <a:gd name="adj" fmla="val 13188"/>
              </a:avLst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03848" y="2283718"/>
              <a:ext cx="72008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3077" name="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59833" y="2139704"/>
            <a:ext cx="4405311" cy="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pc="3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PART3</a:t>
            </a:r>
            <a:r>
              <a:rPr lang="zh-CN" altLang="en-US" sz="2400" b="1" spc="300">
                <a:solidFill>
                  <a:prstClr val="black">
                    <a:lumMod val="85000"/>
                    <a:lumOff val="15000"/>
                  </a:prstClr>
                </a:solidFill>
                <a:ea typeface="微软雅黑" panose="020B0503020204020204" pitchFamily="34" charset="-122"/>
              </a:rPr>
              <a:t>：设计开发</a:t>
            </a:r>
            <a:endParaRPr lang="zh-CN" altLang="en-US" sz="2400" b="1" spc="300" dirty="0">
              <a:solidFill>
                <a:prstClr val="black">
                  <a:lumMod val="85000"/>
                  <a:lumOff val="15000"/>
                </a:prst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3059833" y="2829238"/>
            <a:ext cx="25646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="" xmlns:p14="http://schemas.microsoft.com/office/powerpoint/2010/main" val="29585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基于金蝶云星空移动平台开发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30" y="915568"/>
            <a:ext cx="8318822" cy="3581822"/>
          </a:xfrm>
        </p:spPr>
        <p:txBody>
          <a:bodyPr/>
          <a:lstStyle/>
          <a:p>
            <a:pPr>
              <a:defRPr/>
            </a:pPr>
            <a:r>
              <a:rPr lang="zh-CN" altLang="en-US" b="1"/>
              <a:t>准备工作</a:t>
            </a:r>
          </a:p>
          <a:p>
            <a:pPr lvl="1">
              <a:defRPr/>
            </a:pPr>
            <a:r>
              <a:rPr lang="zh-CN" altLang="en-US" smtClean="0"/>
              <a:t>金蝶云星空</a:t>
            </a:r>
            <a:r>
              <a:rPr lang="en-US" altLang="zh-CN" smtClean="0"/>
              <a:t> BOS</a:t>
            </a:r>
            <a:r>
              <a:rPr lang="zh-CN" altLang="en-US" smtClean="0"/>
              <a:t>设计器</a:t>
            </a:r>
            <a:endParaRPr lang="en-US" altLang="zh-CN" smtClean="0"/>
          </a:p>
          <a:p>
            <a:pPr lvl="1">
              <a:defRPr/>
            </a:pPr>
            <a:r>
              <a:rPr lang="en-US" altLang="zh-CN" smtClean="0"/>
              <a:t>Google</a:t>
            </a:r>
            <a:r>
              <a:rPr lang="zh-CN" altLang="en-US" smtClean="0"/>
              <a:t>浏览器</a:t>
            </a:r>
            <a:endParaRPr lang="zh-CN" altLang="en-US"/>
          </a:p>
          <a:p>
            <a:pPr lvl="1">
              <a:defRPr/>
            </a:pPr>
            <a:r>
              <a:rPr lang="zh-CN" altLang="en-US" smtClean="0"/>
              <a:t>手机与无线网络</a:t>
            </a:r>
            <a:endParaRPr lang="en-US" altLang="zh-CN" smtClean="0"/>
          </a:p>
          <a:p>
            <a:pPr lvl="1">
              <a:defRPr/>
            </a:pPr>
            <a:r>
              <a:rPr lang="en-US" altLang="zh-CN" smtClean="0"/>
              <a:t>Visual Studio2010/2012</a:t>
            </a:r>
            <a:r>
              <a:rPr lang="zh-CN" altLang="en-US" smtClean="0"/>
              <a:t>（本课程不涉及插件开发，不需要准备）</a:t>
            </a:r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2523135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移动单据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644526"/>
            <a:ext cx="8642350" cy="3852863"/>
          </a:xfrm>
        </p:spPr>
        <p:txBody>
          <a:bodyPr/>
          <a:lstStyle/>
          <a:p>
            <a:pPr>
              <a:defRPr/>
            </a:pPr>
            <a:r>
              <a:rPr lang="zh-CN" altLang="en-US" b="1"/>
              <a:t>移动单据</a:t>
            </a:r>
          </a:p>
          <a:p>
            <a:pPr lvl="1">
              <a:defRPr/>
            </a:pPr>
            <a:r>
              <a:rPr lang="zh-CN" altLang="en-US"/>
              <a:t>存在两种形式 单据</a:t>
            </a:r>
            <a:r>
              <a:rPr lang="en-US" altLang="zh-CN"/>
              <a:t>/</a:t>
            </a:r>
            <a:r>
              <a:rPr lang="zh-CN" altLang="en-US"/>
              <a:t>列表</a:t>
            </a:r>
          </a:p>
          <a:p>
            <a:pPr lvl="1">
              <a:defRPr/>
            </a:pPr>
            <a:r>
              <a:rPr lang="zh-CN" altLang="en-US"/>
              <a:t>与我们的标准单据的</a:t>
            </a:r>
            <a:r>
              <a:rPr lang="zh-CN" altLang="en-US" smtClean="0"/>
              <a:t>区别</a:t>
            </a:r>
            <a:endParaRPr lang="zh-CN" altLang="en-US"/>
          </a:p>
          <a:p>
            <a:pPr lvl="2">
              <a:defRPr/>
            </a:pPr>
            <a:r>
              <a:rPr lang="zh-CN" altLang="en-US" smtClean="0"/>
              <a:t>功能权限</a:t>
            </a:r>
          </a:p>
          <a:p>
            <a:pPr lvl="2">
              <a:defRPr/>
            </a:pPr>
            <a:r>
              <a:rPr lang="zh-CN" altLang="en-US" smtClean="0"/>
              <a:t>数据授权</a:t>
            </a:r>
          </a:p>
          <a:p>
            <a:pPr lvl="2">
              <a:defRPr/>
            </a:pPr>
            <a:r>
              <a:rPr lang="zh-CN" altLang="en-US" smtClean="0"/>
              <a:t>列表显示</a:t>
            </a:r>
          </a:p>
          <a:p>
            <a:pPr lvl="2">
              <a:defRPr/>
            </a:pPr>
            <a:r>
              <a:rPr lang="zh-CN" altLang="en-US" smtClean="0"/>
              <a:t>格式化</a:t>
            </a:r>
          </a:p>
          <a:p>
            <a:pPr lvl="2">
              <a:defRPr/>
            </a:pPr>
            <a:r>
              <a:rPr lang="en-US" altLang="zh-CN" smtClean="0"/>
              <a:t>……….</a:t>
            </a:r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6" y="627534"/>
            <a:ext cx="255687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92" y="646584"/>
            <a:ext cx="2548498" cy="422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591236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移动表单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644526"/>
            <a:ext cx="8642350" cy="3852863"/>
          </a:xfrm>
        </p:spPr>
        <p:txBody>
          <a:bodyPr/>
          <a:lstStyle/>
          <a:p>
            <a:pPr lvl="1">
              <a:defRPr/>
            </a:pPr>
            <a:r>
              <a:rPr lang="zh-CN" altLang="en-US"/>
              <a:t>最大自由度的</a:t>
            </a:r>
            <a:r>
              <a:rPr lang="en-US" altLang="zh-CN"/>
              <a:t>UI</a:t>
            </a:r>
            <a:r>
              <a:rPr lang="zh-CN" altLang="en-US"/>
              <a:t>设计及数据处理</a:t>
            </a:r>
          </a:p>
          <a:p>
            <a:pPr lvl="1">
              <a:defRPr/>
            </a:pPr>
            <a:r>
              <a:rPr lang="zh-CN" altLang="en-US"/>
              <a:t>适用</a:t>
            </a:r>
            <a:r>
              <a:rPr lang="zh-CN" altLang="en-US" smtClean="0"/>
              <a:t>场景：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自定义</a:t>
            </a:r>
            <a:r>
              <a:rPr lang="zh-CN" altLang="en-US" smtClean="0"/>
              <a:t>界面</a:t>
            </a:r>
            <a:endParaRPr lang="zh-CN" altLang="en-US"/>
          </a:p>
          <a:p>
            <a:pPr lvl="2">
              <a:defRPr/>
            </a:pPr>
            <a:r>
              <a:rPr lang="zh-CN" altLang="en-US" smtClean="0"/>
              <a:t>数据模型</a:t>
            </a:r>
            <a:endParaRPr lang="zh-CN" altLang="en-US"/>
          </a:p>
          <a:p>
            <a:pPr lvl="2">
              <a:defRPr/>
            </a:pPr>
            <a:r>
              <a:rPr lang="zh-CN" altLang="en-US" smtClean="0"/>
              <a:t>修改</a:t>
            </a:r>
            <a:r>
              <a:rPr lang="zh-CN" altLang="en-US"/>
              <a:t>界面元素</a:t>
            </a:r>
            <a:r>
              <a:rPr lang="zh-CN" altLang="en-US" smtClean="0"/>
              <a:t>值</a:t>
            </a:r>
            <a:endParaRPr lang="zh-CN" altLang="en-US"/>
          </a:p>
          <a:p>
            <a:pPr lvl="2">
              <a:defRPr/>
            </a:pPr>
            <a:r>
              <a:rPr lang="zh-CN" altLang="en-US" smtClean="0"/>
              <a:t>响应事件</a:t>
            </a:r>
            <a:endParaRPr lang="zh-CN" altLang="en-US"/>
          </a:p>
          <a:p>
            <a:pPr lvl="2">
              <a:defRPr/>
            </a:pPr>
            <a:r>
              <a:rPr lang="en-US" altLang="zh-CN"/>
              <a:t>……….</a:t>
            </a:r>
          </a:p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699543"/>
            <a:ext cx="2448272" cy="406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99543"/>
            <a:ext cx="224664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076750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单据总体属性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1" y="627536"/>
            <a:ext cx="1793865" cy="431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3342"/>
            <a:ext cx="6696744" cy="4384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122022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3871" y="123478"/>
            <a:ext cx="8403269" cy="525528"/>
          </a:xfrm>
        </p:spPr>
        <p:txBody>
          <a:bodyPr/>
          <a:lstStyle/>
          <a:p>
            <a:r>
              <a:rPr lang="zh-CN" altLang="en-US" smtClean="0"/>
              <a:t>控件</a:t>
            </a:r>
            <a:r>
              <a:rPr lang="en-US" altLang="zh-CN" smtClean="0"/>
              <a:t>-</a:t>
            </a:r>
            <a:r>
              <a:rPr lang="zh-CN" altLang="en-US" smtClean="0"/>
              <a:t>流式布局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1520" y="644526"/>
            <a:ext cx="8390830" cy="3852863"/>
          </a:xfrm>
        </p:spPr>
        <p:txBody>
          <a:bodyPr/>
          <a:lstStyle/>
          <a:p>
            <a:r>
              <a:rPr lang="zh-CN" altLang="en-US"/>
              <a:t>依据字段控件长度自动调整字段控件在流式布局容器内的</a:t>
            </a:r>
            <a:r>
              <a:rPr lang="zh-CN" altLang="en-US" smtClean="0"/>
              <a:t>位置</a:t>
            </a:r>
            <a:endParaRPr lang="en-US" altLang="zh-CN" smtClean="0"/>
          </a:p>
          <a:p>
            <a:pPr lvl="1"/>
            <a:r>
              <a:rPr lang="zh-CN" altLang="en-US"/>
              <a:t>方向</a:t>
            </a:r>
            <a:endParaRPr lang="en-US" altLang="zh-CN" smtClean="0"/>
          </a:p>
          <a:p>
            <a:pPr lvl="1"/>
            <a:r>
              <a:rPr lang="zh-CN" altLang="en-US" smtClean="0"/>
              <a:t>外边距</a:t>
            </a:r>
            <a:endParaRPr lang="en-US" altLang="zh-CN" smtClean="0"/>
          </a:p>
          <a:p>
            <a:pPr lvl="1"/>
            <a:r>
              <a:rPr lang="zh-CN" altLang="en-US" smtClean="0"/>
              <a:t>内边距</a:t>
            </a:r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31590"/>
            <a:ext cx="23717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371439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卡片式单据分录展示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1520" y="644526"/>
            <a:ext cx="8390830" cy="3852863"/>
          </a:xfrm>
        </p:spPr>
        <p:txBody>
          <a:bodyPr/>
          <a:lstStyle/>
          <a:p>
            <a:r>
              <a:rPr lang="zh-CN" altLang="en-US" smtClean="0"/>
              <a:t>移动代理分录</a:t>
            </a:r>
            <a:endParaRPr lang="en-US" altLang="zh-CN" smtClean="0"/>
          </a:p>
          <a:p>
            <a:r>
              <a:rPr lang="zh-CN" altLang="en-US" smtClean="0"/>
              <a:t>移动列表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627534"/>
            <a:ext cx="240963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0" y="627534"/>
            <a:ext cx="422855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35075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665452"/>
            <a:ext cx="3816424" cy="3130434"/>
            <a:chOff x="179512" y="987574"/>
            <a:chExt cx="4690088" cy="352839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7574"/>
              <a:ext cx="3453728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http://3g.k3cloud.kingdee.com/m/images/local/%E5%9C%B0%E5%9B%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31" y="2221124"/>
              <a:ext cx="1234069" cy="22178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:\项目\K3Cloud3.0\界面截图\移动客户端\常用功能4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279" y="2622092"/>
              <a:ext cx="956487" cy="1495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5514"/>
            <a:stretch/>
          </p:blipFill>
          <p:spPr bwMode="auto">
            <a:xfrm>
              <a:off x="413688" y="1474751"/>
              <a:ext cx="2973552" cy="170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6262433" y="1419622"/>
            <a:ext cx="1440000" cy="144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4731" y="2391830"/>
            <a:ext cx="900000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4491" y="1793521"/>
            <a:ext cx="1368152" cy="4616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配置</a:t>
            </a:r>
            <a:endParaRPr lang="en-US" altLang="zh-CN" sz="16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0594" y="2873841"/>
            <a:ext cx="1243203" cy="4616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altLang="zh-CN" sz="1600" b="1" dirty="0">
              <a:solidFill>
                <a:srgbClr val="C050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31642" y="3714760"/>
            <a:ext cx="6696743" cy="1015663"/>
            <a:chOff x="1259632" y="3291830"/>
            <a:chExt cx="7170603" cy="1457004"/>
          </a:xfrm>
        </p:grpSpPr>
        <p:sp>
          <p:nvSpPr>
            <p:cNvPr id="13" name="TextBox 12"/>
            <p:cNvSpPr txBox="1"/>
            <p:nvPr/>
          </p:nvSpPr>
          <p:spPr>
            <a:xfrm>
              <a:off x="1259634" y="3291831"/>
              <a:ext cx="7170601" cy="145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smtClean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金蝶云星空</a:t>
              </a:r>
              <a:r>
                <a:rPr lang="en-US" altLang="zh-CN" sz="2000" b="1" smtClean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0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移动</a:t>
              </a:r>
              <a:r>
                <a:rPr lang="en-US" altLang="zh-CN" sz="2000" b="1" dirty="0">
                  <a:solidFill>
                    <a:srgbClr val="C0504D"/>
                  </a:solidFill>
                  <a:latin typeface="微软雅黑" pitchFamily="34" charset="-122"/>
                  <a:ea typeface="微软雅黑" pitchFamily="34" charset="-122"/>
                </a:rPr>
                <a:t>BOS</a:t>
              </a:r>
              <a:endParaRPr lang="zh-CN" altLang="en-US" sz="2000" b="1" dirty="0">
                <a:solidFill>
                  <a:srgbClr val="C0504D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36" indent="-285736" algn="ctr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致力于成为</a:t>
              </a:r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[</a:t>
              </a:r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企业移动信息化</a:t>
              </a:r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]</a:t>
              </a:r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的首选开发平台</a:t>
              </a:r>
              <a:endPara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259632" y="3291830"/>
              <a:ext cx="7056784" cy="1457003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72683" y="1822055"/>
            <a:ext cx="1080120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0272" y="2614143"/>
            <a:ext cx="1080120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endParaRPr lang="zh-CN" altLang="en-US" sz="2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 2"/>
          <p:cNvSpPr txBox="1">
            <a:spLocks/>
          </p:cNvSpPr>
          <p:nvPr/>
        </p:nvSpPr>
        <p:spPr>
          <a:xfrm>
            <a:off x="323532" y="51470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移动</a:t>
            </a:r>
            <a:r>
              <a:rPr lang="en-US" altLang="zh-CN" smtClean="0">
                <a:solidFill>
                  <a:prstClr val="black"/>
                </a:solidFill>
              </a:rPr>
              <a:t>BOS</a:t>
            </a:r>
            <a:r>
              <a:rPr smtClean="0">
                <a:solidFill>
                  <a:prstClr val="black"/>
                </a:solidFill>
              </a:rPr>
              <a:t>，企业移动应用定制平台</a:t>
            </a:r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04239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列表快捷过滤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4" y="627534"/>
            <a:ext cx="2333356" cy="414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" y="627534"/>
            <a:ext cx="652353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300970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字体、大小、颜色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15566"/>
            <a:ext cx="32194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33" y="637035"/>
            <a:ext cx="2454377" cy="409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9999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点击事件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1520" y="644526"/>
            <a:ext cx="8390830" cy="3852863"/>
          </a:xfrm>
        </p:spPr>
        <p:txBody>
          <a:bodyPr/>
          <a:lstStyle/>
          <a:p>
            <a:r>
              <a:rPr lang="zh-CN" altLang="en-US" smtClean="0"/>
              <a:t>列表双击事件</a:t>
            </a:r>
            <a:endParaRPr lang="en-US" altLang="zh-CN" smtClean="0"/>
          </a:p>
          <a:p>
            <a:r>
              <a:rPr lang="zh-CN" altLang="en-US" smtClean="0"/>
              <a:t>列表底部菜单</a:t>
            </a:r>
            <a:endParaRPr lang="en-US" altLang="zh-CN" smtClean="0"/>
          </a:p>
          <a:p>
            <a:r>
              <a:rPr lang="zh-CN" altLang="en-US" smtClean="0"/>
              <a:t>底部菜单控件</a:t>
            </a:r>
            <a:endParaRPr lang="en-US" altLang="zh-CN" smtClean="0"/>
          </a:p>
          <a:p>
            <a:r>
              <a:rPr lang="zh-CN" altLang="en-US" smtClean="0"/>
              <a:t>列表顶部菜单</a:t>
            </a:r>
            <a:endParaRPr lang="en-US" altLang="zh-CN" smtClean="0"/>
          </a:p>
          <a:p>
            <a:r>
              <a:rPr lang="zh-CN" altLang="en-US" smtClean="0"/>
              <a:t>单据顶部菜单</a:t>
            </a:r>
            <a:endParaRPr lang="en-US" altLang="zh-CN" smtClean="0"/>
          </a:p>
          <a:p>
            <a:r>
              <a:rPr lang="zh-CN" altLang="en-US" smtClean="0"/>
              <a:t>按钮</a:t>
            </a:r>
            <a:endParaRPr lang="en-US" altLang="zh-CN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27534"/>
            <a:ext cx="32766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3602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>
                <a:latin typeface="微软雅黑" pitchFamily="34" charset="-122"/>
                <a:ea typeface="微软雅黑" pitchFamily="34" charset="-122"/>
              </a:rPr>
              <a:t>反馈与帮助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1521" y="741363"/>
            <a:ext cx="8334375" cy="3852862"/>
          </a:xfrm>
        </p:spPr>
        <p:txBody>
          <a:bodyPr>
            <a:normAutofit/>
          </a:bodyPr>
          <a:lstStyle/>
          <a:p>
            <a:pPr lvl="1">
              <a:defRPr/>
            </a:pPr>
            <a:endParaRPr lang="en-US" smtClean="0"/>
          </a:p>
          <a:p>
            <a:pPr>
              <a:defRPr/>
            </a:pPr>
            <a:r>
              <a:t>文档</a:t>
            </a:r>
            <a:endParaRPr dirty="0" smtClean="0"/>
          </a:p>
          <a:p>
            <a:pPr marL="742913" lvl="2" indent="-34288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lang="zh-CN" altLang="en-US" smtClean="0"/>
              <a:t>金蝶云星空移动官网</a:t>
            </a:r>
            <a:r>
              <a:rPr smtClean="0"/>
              <a:t>：</a:t>
            </a:r>
            <a:endParaRPr lang="en-US" altLang="zh-CN" smtClean="0"/>
          </a:p>
          <a:p>
            <a:pPr marL="400030" lvl="2">
              <a:lnSpc>
                <a:spcPct val="130000"/>
              </a:lnSpc>
              <a:buSzPct val="100000"/>
              <a:defRPr/>
            </a:pPr>
            <a:r>
              <a:rPr lang="en-US" altLang="zh-CN">
                <a:hlinkClick r:id="rId2"/>
              </a:rPr>
              <a:t>http://</a:t>
            </a:r>
            <a:r>
              <a:rPr lang="en-US" altLang="zh-CN" smtClean="0">
                <a:hlinkClick r:id="rId2"/>
              </a:rPr>
              <a:t>3g.k3cloud.kingdee.com/m/home.html</a:t>
            </a:r>
            <a:endParaRPr lang="en-US" altLang="zh-CN" smtClean="0"/>
          </a:p>
          <a:p>
            <a:pPr marL="742913" lvl="2" indent="-342884">
              <a:lnSpc>
                <a:spcPct val="130000"/>
              </a:lnSpc>
              <a:buSzPct val="100000"/>
              <a:buFont typeface="微软雅黑" pitchFamily="34" charset="-122"/>
              <a:buChar char="−"/>
              <a:defRPr/>
            </a:pPr>
            <a:r>
              <a:rPr lang="zh-CN" altLang="en-US" smtClean="0"/>
              <a:t>移动开发资料</a:t>
            </a:r>
            <a:r>
              <a:rPr smtClean="0"/>
              <a:t>：</a:t>
            </a:r>
            <a:endParaRPr lang="en-US" altLang="zh-CN" smtClean="0"/>
          </a:p>
          <a:p>
            <a:pPr marL="742913" lvl="2" indent="-342884">
              <a:buSzPct val="100000"/>
              <a:defRPr/>
            </a:pPr>
            <a:r>
              <a:rPr lang="en-US" altLang="zh-CN">
                <a:hlinkClick r:id="rId3"/>
              </a:rPr>
              <a:t>http://</a:t>
            </a:r>
            <a:r>
              <a:rPr lang="en-US" altLang="zh-CN" smtClean="0">
                <a:hlinkClick r:id="rId3"/>
              </a:rPr>
              <a:t>club.kingdee.com/forum.php?mod=viewthread&amp;tid=1062364</a:t>
            </a:r>
            <a:endParaRPr lang="en-US" altLang="zh-CN" smtClean="0"/>
          </a:p>
          <a:p>
            <a:pPr marL="742913" lvl="2" indent="-342884">
              <a:buSzPct val="100000"/>
              <a:defRPr/>
            </a:pPr>
            <a:endParaRPr lang="en-US" altLang="zh-CN" dirty="0" smtClean="0"/>
          </a:p>
          <a:p>
            <a:pPr>
              <a:defRPr/>
            </a:pPr>
            <a:r>
              <a:rPr smtClean="0"/>
              <a:t>交流</a:t>
            </a:r>
            <a:endParaRPr dirty="0" smtClean="0"/>
          </a:p>
          <a:p>
            <a:pPr lvl="1">
              <a:defRPr/>
            </a:pPr>
            <a:r>
              <a:rPr lang="en-US" altLang="zh-CN"/>
              <a:t>QQ</a:t>
            </a:r>
            <a:r>
              <a:rPr/>
              <a:t>群</a:t>
            </a:r>
            <a:r>
              <a:rPr smtClean="0"/>
              <a:t>：</a:t>
            </a:r>
            <a:r>
              <a:rPr lang="zh-CN" altLang="en-US" smtClean="0"/>
              <a:t>金蝶云星空移动</a:t>
            </a:r>
            <a:r>
              <a:rPr lang="zh-CN" altLang="en-US"/>
              <a:t>实施开发群   </a:t>
            </a:r>
            <a:r>
              <a:rPr lang="en-US" altLang="zh-CN"/>
              <a:t>【416509614】</a:t>
            </a:r>
          </a:p>
          <a:p>
            <a:pPr lvl="1">
              <a:buFont typeface="Arial" pitchFamily="34" charset="0"/>
              <a:buNone/>
              <a:defRPr/>
            </a:pPr>
            <a:endParaRPr smtClean="0"/>
          </a:p>
        </p:txBody>
      </p:sp>
    </p:spTree>
    <p:extLst>
      <p:ext uri="{BB962C8B-B14F-4D97-AF65-F5344CB8AC3E}">
        <p14:creationId xmlns="" xmlns:p14="http://schemas.microsoft.com/office/powerpoint/2010/main" val="45689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729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>
            <a:off x="3603632" y="1708773"/>
            <a:ext cx="1290559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603632" y="2345237"/>
            <a:ext cx="1290559" cy="0"/>
          </a:xfrm>
          <a:prstGeom prst="line">
            <a:avLst/>
          </a:prstGeom>
          <a:ln w="12700">
            <a:solidFill>
              <a:schemeClr val="accent3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603632" y="2921179"/>
            <a:ext cx="1290559" cy="0"/>
          </a:xfrm>
          <a:prstGeom prst="line">
            <a:avLst/>
          </a:prstGeom>
          <a:ln w="12700">
            <a:solidFill>
              <a:schemeClr val="accent4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613554" y="3496795"/>
            <a:ext cx="1290559" cy="0"/>
          </a:xfrm>
          <a:prstGeom prst="line">
            <a:avLst/>
          </a:prstGeom>
          <a:ln w="12700">
            <a:solidFill>
              <a:schemeClr val="accent5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89337" y="1120531"/>
            <a:ext cx="1290559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69317" y="699544"/>
            <a:ext cx="3188078" cy="3229301"/>
            <a:chOff x="3932407" y="1734543"/>
            <a:chExt cx="4446555" cy="3634369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flipH="1" flipV="1">
              <a:off x="4946861" y="1958954"/>
              <a:ext cx="1938404" cy="663533"/>
            </a:xfrm>
            <a:custGeom>
              <a:avLst/>
              <a:gdLst>
                <a:gd name="T0" fmla="*/ 1933 w 2191"/>
                <a:gd name="T1" fmla="*/ 0 h 750"/>
                <a:gd name="T2" fmla="*/ 0 w 2191"/>
                <a:gd name="T3" fmla="*/ 0 h 750"/>
                <a:gd name="T4" fmla="*/ 0 w 2191"/>
                <a:gd name="T5" fmla="*/ 750 h 750"/>
                <a:gd name="T6" fmla="*/ 1933 w 2191"/>
                <a:gd name="T7" fmla="*/ 750 h 750"/>
                <a:gd name="T8" fmla="*/ 2191 w 2191"/>
                <a:gd name="T9" fmla="*/ 376 h 750"/>
                <a:gd name="T10" fmla="*/ 1933 w 2191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1" h="750">
                  <a:moveTo>
                    <a:pt x="1933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1933" y="750"/>
                  </a:lnTo>
                  <a:lnTo>
                    <a:pt x="2191" y="376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flipH="1" flipV="1">
              <a:off x="4441187" y="2599738"/>
              <a:ext cx="3016867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flipH="1" flipV="1">
              <a:off x="3932407" y="3206102"/>
              <a:ext cx="3112106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flipH="1" flipV="1">
              <a:off x="4476195" y="3893322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flipH="1" flipV="1">
              <a:off x="4832070" y="4557018"/>
              <a:ext cx="2053196" cy="653503"/>
            </a:xfrm>
            <a:custGeom>
              <a:avLst/>
              <a:gdLst>
                <a:gd name="T0" fmla="*/ 1935 w 2193"/>
                <a:gd name="T1" fmla="*/ 0 h 698"/>
                <a:gd name="T2" fmla="*/ 0 w 2193"/>
                <a:gd name="T3" fmla="*/ 0 h 698"/>
                <a:gd name="T4" fmla="*/ 0 w 2193"/>
                <a:gd name="T5" fmla="*/ 698 h 698"/>
                <a:gd name="T6" fmla="*/ 1935 w 2193"/>
                <a:gd name="T7" fmla="*/ 698 h 698"/>
                <a:gd name="T8" fmla="*/ 2193 w 2193"/>
                <a:gd name="T9" fmla="*/ 348 h 698"/>
                <a:gd name="T10" fmla="*/ 1935 w 2193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3" h="698">
                  <a:moveTo>
                    <a:pt x="1935" y="0"/>
                  </a:moveTo>
                  <a:lnTo>
                    <a:pt x="0" y="0"/>
                  </a:lnTo>
                  <a:lnTo>
                    <a:pt x="0" y="698"/>
                  </a:lnTo>
                  <a:lnTo>
                    <a:pt x="1935" y="698"/>
                  </a:lnTo>
                  <a:lnTo>
                    <a:pt x="2193" y="348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flipH="1" flipV="1">
              <a:off x="7551559" y="4237733"/>
              <a:ext cx="257252" cy="1131179"/>
            </a:xfrm>
            <a:custGeom>
              <a:avLst/>
              <a:gdLst>
                <a:gd name="T0" fmla="*/ 282 w 282"/>
                <a:gd name="T1" fmla="*/ 1240 h 1240"/>
                <a:gd name="T2" fmla="*/ 0 w 282"/>
                <a:gd name="T3" fmla="*/ 1140 h 1240"/>
                <a:gd name="T4" fmla="*/ 0 w 282"/>
                <a:gd name="T5" fmla="*/ 239 h 1240"/>
                <a:gd name="T6" fmla="*/ 282 w 282"/>
                <a:gd name="T7" fmla="*/ 0 h 1240"/>
                <a:gd name="T8" fmla="*/ 282 w 282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40">
                  <a:moveTo>
                    <a:pt x="282" y="1240"/>
                  </a:moveTo>
                  <a:lnTo>
                    <a:pt x="0" y="1140"/>
                  </a:lnTo>
                  <a:lnTo>
                    <a:pt x="0" y="239"/>
                  </a:lnTo>
                  <a:lnTo>
                    <a:pt x="282" y="0"/>
                  </a:lnTo>
                  <a:lnTo>
                    <a:pt x="282" y="1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flipH="1" flipV="1">
              <a:off x="6855519" y="4237733"/>
              <a:ext cx="669585" cy="1131179"/>
            </a:xfrm>
            <a:custGeom>
              <a:avLst/>
              <a:gdLst>
                <a:gd name="T0" fmla="*/ 0 w 734"/>
                <a:gd name="T1" fmla="*/ 1240 h 1240"/>
                <a:gd name="T2" fmla="*/ 734 w 734"/>
                <a:gd name="T3" fmla="*/ 1140 h 1240"/>
                <a:gd name="T4" fmla="*/ 734 w 734"/>
                <a:gd name="T5" fmla="*/ 168 h 1240"/>
                <a:gd name="T6" fmla="*/ 0 w 734"/>
                <a:gd name="T7" fmla="*/ 0 h 1240"/>
                <a:gd name="T8" fmla="*/ 0 w 734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240">
                  <a:moveTo>
                    <a:pt x="0" y="1240"/>
                  </a:moveTo>
                  <a:lnTo>
                    <a:pt x="734" y="1140"/>
                  </a:lnTo>
                  <a:lnTo>
                    <a:pt x="734" y="168"/>
                  </a:lnTo>
                  <a:lnTo>
                    <a:pt x="0" y="0"/>
                  </a:lnTo>
                  <a:lnTo>
                    <a:pt x="0" y="12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 flipH="1" flipV="1">
              <a:off x="7525103" y="4237733"/>
              <a:ext cx="26456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 flipV="1">
              <a:off x="7471281" y="3788910"/>
              <a:ext cx="635832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flipH="1" flipV="1">
              <a:off x="6557215" y="3788910"/>
              <a:ext cx="887612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 flipH="1" flipV="1">
              <a:off x="7444825" y="3788910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flipH="1" flipV="1">
              <a:off x="6855520" y="1734543"/>
              <a:ext cx="259076" cy="1131179"/>
            </a:xfrm>
            <a:custGeom>
              <a:avLst/>
              <a:gdLst>
                <a:gd name="T0" fmla="*/ 0 w 284"/>
                <a:gd name="T1" fmla="*/ 0 h 1240"/>
                <a:gd name="T2" fmla="*/ 284 w 284"/>
                <a:gd name="T3" fmla="*/ 100 h 1240"/>
                <a:gd name="T4" fmla="*/ 284 w 284"/>
                <a:gd name="T5" fmla="*/ 1001 h 1240"/>
                <a:gd name="T6" fmla="*/ 0 w 284"/>
                <a:gd name="T7" fmla="*/ 1240 h 1240"/>
                <a:gd name="T8" fmla="*/ 0 w 284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40">
                  <a:moveTo>
                    <a:pt x="0" y="0"/>
                  </a:moveTo>
                  <a:lnTo>
                    <a:pt x="284" y="100"/>
                  </a:lnTo>
                  <a:lnTo>
                    <a:pt x="284" y="1001"/>
                  </a:lnTo>
                  <a:lnTo>
                    <a:pt x="0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flipH="1" flipV="1">
              <a:off x="7140138" y="1734543"/>
              <a:ext cx="668674" cy="1131179"/>
            </a:xfrm>
            <a:custGeom>
              <a:avLst/>
              <a:gdLst>
                <a:gd name="T0" fmla="*/ 733 w 733"/>
                <a:gd name="T1" fmla="*/ 0 h 1240"/>
                <a:gd name="T2" fmla="*/ 0 w 733"/>
                <a:gd name="T3" fmla="*/ 100 h 1240"/>
                <a:gd name="T4" fmla="*/ 0 w 733"/>
                <a:gd name="T5" fmla="*/ 1072 h 1240"/>
                <a:gd name="T6" fmla="*/ 733 w 733"/>
                <a:gd name="T7" fmla="*/ 1240 h 1240"/>
                <a:gd name="T8" fmla="*/ 733 w 733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1240">
                  <a:moveTo>
                    <a:pt x="733" y="0"/>
                  </a:moveTo>
                  <a:lnTo>
                    <a:pt x="0" y="100"/>
                  </a:lnTo>
                  <a:lnTo>
                    <a:pt x="0" y="1072"/>
                  </a:lnTo>
                  <a:lnTo>
                    <a:pt x="733" y="124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 flipH="1" flipV="1">
              <a:off x="7114596" y="1734543"/>
              <a:ext cx="25543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flipH="1" flipV="1">
              <a:off x="6557217" y="2377672"/>
              <a:ext cx="63765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 flipH="1" flipV="1">
              <a:off x="7220415" y="2377672"/>
              <a:ext cx="886699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 flipH="1" flipV="1">
              <a:off x="7194873" y="2377672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flipH="1" flipV="1">
              <a:off x="7345392" y="3117501"/>
              <a:ext cx="1033570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 flipH="1" flipV="1">
              <a:off x="6286280" y="3117501"/>
              <a:ext cx="1033570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 flipH="1" flipV="1">
              <a:off x="7319850" y="3117501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 flipV="1">
              <a:off x="6557216" y="4474915"/>
              <a:ext cx="1549898" cy="250866"/>
            </a:xfrm>
            <a:custGeom>
              <a:avLst/>
              <a:gdLst>
                <a:gd name="T0" fmla="*/ 0 w 1699"/>
                <a:gd name="T1" fmla="*/ 260 h 275"/>
                <a:gd name="T2" fmla="*/ 697 w 1699"/>
                <a:gd name="T3" fmla="*/ 0 h 275"/>
                <a:gd name="T4" fmla="*/ 726 w 1699"/>
                <a:gd name="T5" fmla="*/ 0 h 275"/>
                <a:gd name="T6" fmla="*/ 1699 w 1699"/>
                <a:gd name="T7" fmla="*/ 166 h 275"/>
                <a:gd name="T8" fmla="*/ 1699 w 1699"/>
                <a:gd name="T9" fmla="*/ 180 h 275"/>
                <a:gd name="T10" fmla="*/ 726 w 1699"/>
                <a:gd name="T11" fmla="*/ 21 h 275"/>
                <a:gd name="T12" fmla="*/ 697 w 1699"/>
                <a:gd name="T13" fmla="*/ 21 h 275"/>
                <a:gd name="T14" fmla="*/ 0 w 1699"/>
                <a:gd name="T15" fmla="*/ 275 h 275"/>
                <a:gd name="T16" fmla="*/ 0 w 1699"/>
                <a:gd name="T17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5">
                  <a:moveTo>
                    <a:pt x="0" y="260"/>
                  </a:moveTo>
                  <a:lnTo>
                    <a:pt x="697" y="0"/>
                  </a:lnTo>
                  <a:lnTo>
                    <a:pt x="726" y="0"/>
                  </a:lnTo>
                  <a:lnTo>
                    <a:pt x="1699" y="166"/>
                  </a:lnTo>
                  <a:lnTo>
                    <a:pt x="1699" y="180"/>
                  </a:lnTo>
                  <a:lnTo>
                    <a:pt x="726" y="21"/>
                  </a:lnTo>
                  <a:lnTo>
                    <a:pt x="697" y="21"/>
                  </a:lnTo>
                  <a:lnTo>
                    <a:pt x="0" y="275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flipH="1" flipV="1">
              <a:off x="6557216" y="2377673"/>
              <a:ext cx="1549898" cy="249954"/>
            </a:xfrm>
            <a:custGeom>
              <a:avLst/>
              <a:gdLst>
                <a:gd name="T0" fmla="*/ 1699 w 1699"/>
                <a:gd name="T1" fmla="*/ 14 h 274"/>
                <a:gd name="T2" fmla="*/ 1000 w 1699"/>
                <a:gd name="T3" fmla="*/ 274 h 274"/>
                <a:gd name="T4" fmla="*/ 972 w 1699"/>
                <a:gd name="T5" fmla="*/ 274 h 274"/>
                <a:gd name="T6" fmla="*/ 0 w 1699"/>
                <a:gd name="T7" fmla="*/ 109 h 274"/>
                <a:gd name="T8" fmla="*/ 0 w 1699"/>
                <a:gd name="T9" fmla="*/ 94 h 274"/>
                <a:gd name="T10" fmla="*/ 972 w 1699"/>
                <a:gd name="T11" fmla="*/ 253 h 274"/>
                <a:gd name="T12" fmla="*/ 1000 w 1699"/>
                <a:gd name="T13" fmla="*/ 253 h 274"/>
                <a:gd name="T14" fmla="*/ 1699 w 1699"/>
                <a:gd name="T15" fmla="*/ 0 h 274"/>
                <a:gd name="T16" fmla="*/ 1699 w 1699"/>
                <a:gd name="T17" fmla="*/ 1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4">
                  <a:moveTo>
                    <a:pt x="1699" y="14"/>
                  </a:moveTo>
                  <a:lnTo>
                    <a:pt x="1000" y="274"/>
                  </a:lnTo>
                  <a:lnTo>
                    <a:pt x="972" y="274"/>
                  </a:lnTo>
                  <a:lnTo>
                    <a:pt x="0" y="109"/>
                  </a:lnTo>
                  <a:lnTo>
                    <a:pt x="0" y="94"/>
                  </a:lnTo>
                  <a:lnTo>
                    <a:pt x="972" y="253"/>
                  </a:lnTo>
                  <a:lnTo>
                    <a:pt x="1000" y="253"/>
                  </a:lnTo>
                  <a:lnTo>
                    <a:pt x="1699" y="0"/>
                  </a:lnTo>
                  <a:lnTo>
                    <a:pt x="1699" y="14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flipH="1" flipV="1">
              <a:off x="6286281" y="3883784"/>
              <a:ext cx="2092681" cy="103996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solidFill>
                  <a:prstClr val="black"/>
                </a:solidFill>
                <a:latin typeface="宋体" charset="-122"/>
                <a:ea typeface="宋体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43213" y="2131717"/>
              <a:ext cx="686832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终端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91957" y="2752138"/>
              <a:ext cx="901467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设计</a:t>
              </a:r>
              <a:r>
                <a:rPr lang="zh-CN" altLang="en-US" dirty="0">
                  <a:solidFill>
                    <a:prstClr val="white"/>
                  </a:solidFill>
                </a:rPr>
                <a:t>器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08777" y="4720589"/>
              <a:ext cx="1116101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开发平台</a:t>
              </a:r>
              <a:endParaRPr lang="id-ID" sz="1200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8621" y="4072267"/>
              <a:ext cx="1645981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>
                  <a:solidFill>
                    <a:prstClr val="white"/>
                  </a:solidFill>
                </a:rPr>
                <a:t>设备</a:t>
              </a:r>
              <a:r>
                <a:rPr lang="en-US" altLang="zh-CN" dirty="0">
                  <a:solidFill>
                    <a:prstClr val="white"/>
                  </a:solidFill>
                </a:rPr>
                <a:t>/</a:t>
              </a:r>
              <a:r>
                <a:rPr lang="zh-CN" altLang="en-US" dirty="0">
                  <a:solidFill>
                    <a:prstClr val="white"/>
                  </a:solidFill>
                </a:rPr>
                <a:t>应用管理</a:t>
              </a:r>
              <a:endParaRPr lang="id-ID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32335" y="3379254"/>
              <a:ext cx="706954" cy="31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prstClr val="white"/>
                  </a:solidFill>
                </a:rPr>
                <a:t>SDK</a:t>
              </a:r>
              <a:endParaRPr lang="id-ID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4969943" y="976515"/>
            <a:ext cx="3130451" cy="4896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移动工作台</a:t>
            </a:r>
            <a:r>
              <a:rPr lang="en-US" altLang="zh-CN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云之家</a:t>
            </a:r>
            <a:r>
              <a:rPr lang="en-US" altLang="zh-CN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lang="en-US" altLang="zh-CN" b="1" dirty="0" smtClean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id-ID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en-US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altLang="zh-CN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sz="12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en-US" sz="12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4969941" y="1567023"/>
            <a:ext cx="3130452" cy="4896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id-ID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b="1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sz="15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969943" y="2215095"/>
            <a:ext cx="3130451" cy="4896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</a:t>
            </a:r>
            <a:r>
              <a:rPr lang="en-US" b="1" dirty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Client/</a:t>
            </a: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en-US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d-ID" b="1" dirty="0" smtClean="0">
                <a:solidFill>
                  <a:srgbClr val="9BBB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 </a:t>
            </a:r>
            <a:endParaRPr lang="en-US" b="1" dirty="0">
              <a:solidFill>
                <a:srgbClr val="9BBB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4969941" y="2776715"/>
            <a:ext cx="3130452" cy="4896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dirty="0" smtClean="0">
                <a:solidFill>
                  <a:srgbClr val="8064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loud(MDM/MAM)</a:t>
            </a:r>
            <a:endParaRPr lang="en-US" sz="1500" b="1" dirty="0">
              <a:solidFill>
                <a:srgbClr val="8064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4969943" y="3352779"/>
            <a:ext cx="3130451" cy="489612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金蝶云星空</a:t>
            </a:r>
            <a:r>
              <a:rPr lang="en-US" altLang="zh-CN" b="1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b="1" dirty="0" smtClean="0">
                <a:solidFill>
                  <a:srgbClr val="4BAC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b="1" dirty="0" smtClean="0">
              <a:solidFill>
                <a:srgbClr val="4BAC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竖卷形 4"/>
          <p:cNvSpPr/>
          <p:nvPr/>
        </p:nvSpPr>
        <p:spPr>
          <a:xfrm>
            <a:off x="1998331" y="997092"/>
            <a:ext cx="5179579" cy="6495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9974" tIns="60958" rIns="253988" bIns="173917" numCol="1" spcCol="1270" anchor="ctr" anchorCtr="0">
            <a:noAutofit/>
          </a:bodyPr>
          <a:lstStyle/>
          <a:p>
            <a:pPr defTabSz="711164">
              <a:lnSpc>
                <a:spcPct val="90000"/>
              </a:lnSpc>
              <a:spcAft>
                <a:spcPct val="3500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89" name="Content Placeholder 7"/>
          <p:cNvSpPr txBox="1">
            <a:spLocks/>
          </p:cNvSpPr>
          <p:nvPr/>
        </p:nvSpPr>
        <p:spPr>
          <a:xfrm>
            <a:off x="1738925" y="3932917"/>
            <a:ext cx="3094384" cy="484748"/>
          </a:xfrm>
          <a:prstGeom prst="rect">
            <a:avLst/>
          </a:prstGeom>
        </p:spPr>
        <p:txBody>
          <a:bodyPr vert="horz" wrap="square" lIns="68577" tIns="34289" rIns="68577" bIns="34289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移动开发解决方案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38925" y="4358227"/>
            <a:ext cx="6073437" cy="661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8577" tIns="34289" rIns="107994" bIns="26999" numCol="1" spcCol="269987">
            <a:spAutoFit/>
          </a:bodyPr>
          <a:lstStyle/>
          <a:p>
            <a:pPr marL="179992" indent="-179992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平台应用的开发</a:t>
            </a:r>
            <a:r>
              <a:rPr lang="zh-CN" altLang="en-US" sz="9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r>
              <a:rPr lang="zh-CN" altLang="en-US" sz="90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基于金蝶云星空</a:t>
            </a:r>
            <a:r>
              <a:rPr lang="en-US" altLang="zh-CN" sz="90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BOS 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平台，与任何原生的移动应用开发平台无关 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(Android/iOS)</a:t>
            </a:r>
          </a:p>
          <a:p>
            <a:pPr marL="179992" indent="-179992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r>
              <a:rPr lang="zh-CN" altLang="en-US" sz="90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基于金蝶云星空插件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模式进行，提供移动端和服务器端的标准</a:t>
            </a:r>
            <a:r>
              <a:rPr lang="en-US" altLang="zh-CN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9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992" indent="-179992"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§"/>
              <a:defRPr/>
            </a:pPr>
            <a:r>
              <a:rPr lang="zh-CN" altLang="en-US" sz="90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预置金蝶云星空</a:t>
            </a:r>
            <a:r>
              <a:rPr lang="en-US" altLang="zh-CN" sz="90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移动工作台，支持集成各类移动应用功能。</a:t>
            </a:r>
          </a:p>
        </p:txBody>
      </p:sp>
      <p:sp>
        <p:nvSpPr>
          <p:cNvPr id="91" name="标题 2"/>
          <p:cNvSpPr txBox="1">
            <a:spLocks/>
          </p:cNvSpPr>
          <p:nvPr/>
        </p:nvSpPr>
        <p:spPr>
          <a:xfrm>
            <a:off x="323532" y="2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产品解决方案框架</a:t>
            </a:r>
            <a:endParaRPr>
              <a:solidFill>
                <a:prstClr val="black"/>
              </a:solidFill>
            </a:endParaRP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61" y="886092"/>
            <a:ext cx="356887" cy="34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11" y="1522596"/>
            <a:ext cx="330606" cy="330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7" descr="\\MAGNUM\Projects\Microsoft\Cloud Power FY12\Design\ICONS_PNG\Application.png"/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</a:blip>
          <a:srcRect l="30174" t="36465" r="28608" b="29915"/>
          <a:stretch/>
        </p:blipFill>
        <p:spPr bwMode="auto">
          <a:xfrm>
            <a:off x="2966560" y="2808616"/>
            <a:ext cx="431360" cy="33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roup 167"/>
          <p:cNvGrpSpPr>
            <a:grpSpLocks/>
          </p:cNvGrpSpPr>
          <p:nvPr/>
        </p:nvGrpSpPr>
        <p:grpSpPr bwMode="auto">
          <a:xfrm>
            <a:off x="3178493" y="3454691"/>
            <a:ext cx="302754" cy="263253"/>
            <a:chOff x="2830513" y="1652588"/>
            <a:chExt cx="419100" cy="346075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30513" y="1652588"/>
              <a:ext cx="419100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4639">
                <a:defRPr/>
              </a:pPr>
              <a:endParaRPr lang="en-US" sz="1100" kern="0">
                <a:solidFill>
                  <a:srgbClr val="FFFFFF"/>
                </a:solidFill>
                <a:latin typeface="Segoe Light" charset="0"/>
                <a:ea typeface="宋体" charset="-122"/>
                <a:cs typeface="Arial" charset="0"/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2856068" y="1684423"/>
              <a:ext cx="161507" cy="224897"/>
            </a:xfrm>
            <a:custGeom>
              <a:avLst/>
              <a:gdLst>
                <a:gd name="T0" fmla="*/ 2147483647 w 102"/>
                <a:gd name="T1" fmla="*/ 2147483647 h 142"/>
                <a:gd name="T2" fmla="*/ 2147483647 w 102"/>
                <a:gd name="T3" fmla="*/ 2147483647 h 142"/>
                <a:gd name="T4" fmla="*/ 2147483647 w 102"/>
                <a:gd name="T5" fmla="*/ 2147483647 h 142"/>
                <a:gd name="T6" fmla="*/ 0 w 102"/>
                <a:gd name="T7" fmla="*/ 2147483647 h 142"/>
                <a:gd name="T8" fmla="*/ 0 w 102"/>
                <a:gd name="T9" fmla="*/ 2147483647 h 142"/>
                <a:gd name="T10" fmla="*/ 2147483647 w 102"/>
                <a:gd name="T11" fmla="*/ 2147483647 h 142"/>
                <a:gd name="T12" fmla="*/ 2147483647 w 102"/>
                <a:gd name="T13" fmla="*/ 0 h 142"/>
                <a:gd name="T14" fmla="*/ 2147483647 w 102"/>
                <a:gd name="T15" fmla="*/ 0 h 142"/>
                <a:gd name="T16" fmla="*/ 2147483647 w 102"/>
                <a:gd name="T17" fmla="*/ 2147483647 h 142"/>
                <a:gd name="T18" fmla="*/ 2147483647 w 102"/>
                <a:gd name="T19" fmla="*/ 2147483647 h 142"/>
                <a:gd name="T20" fmla="*/ 2147483647 w 102"/>
                <a:gd name="T21" fmla="*/ 2147483647 h 142"/>
                <a:gd name="T22" fmla="*/ 2147483647 w 102"/>
                <a:gd name="T23" fmla="*/ 2147483647 h 142"/>
                <a:gd name="T24" fmla="*/ 2147483647 w 102"/>
                <a:gd name="T25" fmla="*/ 2147483647 h 142"/>
                <a:gd name="T26" fmla="*/ 2147483647 w 102"/>
                <a:gd name="T27" fmla="*/ 2147483647 h 142"/>
                <a:gd name="T28" fmla="*/ 2147483647 w 102"/>
                <a:gd name="T29" fmla="*/ 2147483647 h 142"/>
                <a:gd name="T30" fmla="*/ 2147483647 w 102"/>
                <a:gd name="T31" fmla="*/ 2147483647 h 142"/>
                <a:gd name="T32" fmla="*/ 2147483647 w 102"/>
                <a:gd name="T33" fmla="*/ 2147483647 h 142"/>
                <a:gd name="T34" fmla="*/ 2147483647 w 102"/>
                <a:gd name="T35" fmla="*/ 2147483647 h 142"/>
                <a:gd name="T36" fmla="*/ 2147483647 w 102"/>
                <a:gd name="T37" fmla="*/ 2147483647 h 142"/>
                <a:gd name="T38" fmla="*/ 2147483647 w 102"/>
                <a:gd name="T39" fmla="*/ 2147483647 h 142"/>
                <a:gd name="T40" fmla="*/ 2147483647 w 102"/>
                <a:gd name="T41" fmla="*/ 2147483647 h 142"/>
                <a:gd name="T42" fmla="*/ 2147483647 w 102"/>
                <a:gd name="T43" fmla="*/ 2147483647 h 142"/>
                <a:gd name="T44" fmla="*/ 2147483647 w 102"/>
                <a:gd name="T45" fmla="*/ 2147483647 h 142"/>
                <a:gd name="T46" fmla="*/ 2147483647 w 102"/>
                <a:gd name="T47" fmla="*/ 2147483647 h 142"/>
                <a:gd name="T48" fmla="*/ 2147483647 w 102"/>
                <a:gd name="T49" fmla="*/ 2147483647 h 142"/>
                <a:gd name="T50" fmla="*/ 2147483647 w 102"/>
                <a:gd name="T51" fmla="*/ 2147483647 h 142"/>
                <a:gd name="T52" fmla="*/ 2147483647 w 102"/>
                <a:gd name="T53" fmla="*/ 2147483647 h 142"/>
                <a:gd name="T54" fmla="*/ 2147483647 w 102"/>
                <a:gd name="T55" fmla="*/ 2147483647 h 142"/>
                <a:gd name="T56" fmla="*/ 2147483647 w 102"/>
                <a:gd name="T57" fmla="*/ 2147483647 h 142"/>
                <a:gd name="T58" fmla="*/ 2147483647 w 102"/>
                <a:gd name="T59" fmla="*/ 2147483647 h 142"/>
                <a:gd name="T60" fmla="*/ 2147483647 w 102"/>
                <a:gd name="T61" fmla="*/ 2147483647 h 142"/>
                <a:gd name="T62" fmla="*/ 2147483647 w 102"/>
                <a:gd name="T63" fmla="*/ 2147483647 h 142"/>
                <a:gd name="T64" fmla="*/ 2147483647 w 102"/>
                <a:gd name="T65" fmla="*/ 2147483647 h 142"/>
                <a:gd name="T66" fmla="*/ 2147483647 w 102"/>
                <a:gd name="T67" fmla="*/ 2147483647 h 142"/>
                <a:gd name="T68" fmla="*/ 2147483647 w 102"/>
                <a:gd name="T69" fmla="*/ 2147483647 h 142"/>
                <a:gd name="T70" fmla="*/ 2147483647 w 102"/>
                <a:gd name="T71" fmla="*/ 2147483647 h 142"/>
                <a:gd name="T72" fmla="*/ 2147483647 w 102"/>
                <a:gd name="T73" fmla="*/ 2147483647 h 142"/>
                <a:gd name="T74" fmla="*/ 2147483647 w 102"/>
                <a:gd name="T75" fmla="*/ 2147483647 h 142"/>
                <a:gd name="T76" fmla="*/ 2147483647 w 102"/>
                <a:gd name="T77" fmla="*/ 2147483647 h 142"/>
                <a:gd name="T78" fmla="*/ 2147483647 w 102"/>
                <a:gd name="T79" fmla="*/ 2147483647 h 142"/>
                <a:gd name="T80" fmla="*/ 2147483647 w 102"/>
                <a:gd name="T81" fmla="*/ 2147483647 h 142"/>
                <a:gd name="T82" fmla="*/ 2147483647 w 102"/>
                <a:gd name="T83" fmla="*/ 2147483647 h 142"/>
                <a:gd name="T84" fmla="*/ 2147483647 w 102"/>
                <a:gd name="T85" fmla="*/ 2147483647 h 142"/>
                <a:gd name="T86" fmla="*/ 2147483647 w 102"/>
                <a:gd name="T87" fmla="*/ 2147483647 h 142"/>
                <a:gd name="T88" fmla="*/ 2147483647 w 102"/>
                <a:gd name="T89" fmla="*/ 2147483647 h 142"/>
                <a:gd name="T90" fmla="*/ 2147483647 w 102"/>
                <a:gd name="T91" fmla="*/ 2147483647 h 142"/>
                <a:gd name="T92" fmla="*/ 2147483647 w 102"/>
                <a:gd name="T93" fmla="*/ 2147483647 h 142"/>
                <a:gd name="T94" fmla="*/ 2147483647 w 102"/>
                <a:gd name="T95" fmla="*/ 2147483647 h 142"/>
                <a:gd name="T96" fmla="*/ 2147483647 w 102"/>
                <a:gd name="T97" fmla="*/ 2147483647 h 142"/>
                <a:gd name="T98" fmla="*/ 2147483647 w 102"/>
                <a:gd name="T99" fmla="*/ 2147483647 h 142"/>
                <a:gd name="T100" fmla="*/ 2147483647 w 102"/>
                <a:gd name="T101" fmla="*/ 2147483647 h 142"/>
                <a:gd name="T102" fmla="*/ 2147483647 w 102"/>
                <a:gd name="T103" fmla="*/ 2147483647 h 142"/>
                <a:gd name="T104" fmla="*/ 2147483647 w 102"/>
                <a:gd name="T105" fmla="*/ 2147483647 h 142"/>
                <a:gd name="T106" fmla="*/ 2147483647 w 102"/>
                <a:gd name="T107" fmla="*/ 2147483647 h 142"/>
                <a:gd name="T108" fmla="*/ 2147483647 w 102"/>
                <a:gd name="T109" fmla="*/ 2147483647 h 142"/>
                <a:gd name="T110" fmla="*/ 2147483647 w 102"/>
                <a:gd name="T111" fmla="*/ 2147483647 h 142"/>
                <a:gd name="T112" fmla="*/ 2147483647 w 102"/>
                <a:gd name="T113" fmla="*/ 2147483647 h 142"/>
                <a:gd name="T114" fmla="*/ 2147483647 w 102"/>
                <a:gd name="T115" fmla="*/ 2147483647 h 142"/>
                <a:gd name="T116" fmla="*/ 2147483647 w 102"/>
                <a:gd name="T117" fmla="*/ 2147483647 h 142"/>
                <a:gd name="T118" fmla="*/ 2147483647 w 102"/>
                <a:gd name="T119" fmla="*/ 2147483647 h 142"/>
                <a:gd name="T120" fmla="*/ 2147483647 w 102"/>
                <a:gd name="T121" fmla="*/ 2147483647 h 1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2"/>
                <a:gd name="T184" fmla="*/ 0 h 142"/>
                <a:gd name="T185" fmla="*/ 102 w 102"/>
                <a:gd name="T186" fmla="*/ 142 h 1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2" h="142">
                  <a:moveTo>
                    <a:pt x="94" y="142"/>
                  </a:moveTo>
                  <a:lnTo>
                    <a:pt x="6" y="142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2" y="8"/>
                  </a:lnTo>
                  <a:lnTo>
                    <a:pt x="102" y="134"/>
                  </a:lnTo>
                  <a:lnTo>
                    <a:pt x="100" y="140"/>
                  </a:lnTo>
                  <a:lnTo>
                    <a:pt x="94" y="142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90" y="70"/>
                  </a:lnTo>
                  <a:lnTo>
                    <a:pt x="88" y="66"/>
                  </a:lnTo>
                  <a:lnTo>
                    <a:pt x="86" y="66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8" y="74"/>
                  </a:lnTo>
                  <a:lnTo>
                    <a:pt x="86" y="74"/>
                  </a:lnTo>
                  <a:lnTo>
                    <a:pt x="94" y="142"/>
                  </a:lnTo>
                  <a:lnTo>
                    <a:pt x="86" y="48"/>
                  </a:lnTo>
                  <a:lnTo>
                    <a:pt x="88" y="46"/>
                  </a:lnTo>
                  <a:lnTo>
                    <a:pt x="90" y="44"/>
                  </a:lnTo>
                  <a:lnTo>
                    <a:pt x="88" y="40"/>
                  </a:lnTo>
                  <a:lnTo>
                    <a:pt x="86" y="40"/>
                  </a:lnTo>
                  <a:lnTo>
                    <a:pt x="18" y="40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8" y="48"/>
                  </a:lnTo>
                  <a:lnTo>
                    <a:pt x="86" y="48"/>
                  </a:lnTo>
                  <a:lnTo>
                    <a:pt x="94" y="142"/>
                  </a:lnTo>
                  <a:lnTo>
                    <a:pt x="86" y="100"/>
                  </a:lnTo>
                  <a:lnTo>
                    <a:pt x="18" y="100"/>
                  </a:lnTo>
                  <a:lnTo>
                    <a:pt x="14" y="100"/>
                  </a:lnTo>
                  <a:lnTo>
                    <a:pt x="14" y="96"/>
                  </a:lnTo>
                  <a:lnTo>
                    <a:pt x="14" y="94"/>
                  </a:lnTo>
                  <a:lnTo>
                    <a:pt x="18" y="92"/>
                  </a:lnTo>
                  <a:lnTo>
                    <a:pt x="86" y="92"/>
                  </a:lnTo>
                  <a:lnTo>
                    <a:pt x="88" y="94"/>
                  </a:lnTo>
                  <a:lnTo>
                    <a:pt x="90" y="96"/>
                  </a:lnTo>
                  <a:lnTo>
                    <a:pt x="88" y="100"/>
                  </a:lnTo>
                  <a:lnTo>
                    <a:pt x="86" y="100"/>
                  </a:lnTo>
                  <a:lnTo>
                    <a:pt x="94" y="142"/>
                  </a:lnTo>
                  <a:lnTo>
                    <a:pt x="86" y="128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8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90" y="124"/>
                  </a:lnTo>
                  <a:lnTo>
                    <a:pt x="88" y="126"/>
                  </a:lnTo>
                  <a:lnTo>
                    <a:pt x="86" y="128"/>
                  </a:lnTo>
                  <a:lnTo>
                    <a:pt x="94" y="1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4639"/>
              <a:endParaRPr lang="en-US" sz="1100">
                <a:solidFill>
                  <a:srgbClr val="FFFFFF"/>
                </a:solidFill>
                <a:latin typeface="宋体" charset="-122"/>
                <a:ea typeface="宋体" charset="-122"/>
                <a:cs typeface="Arial" charset="0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2830513" y="1652588"/>
              <a:ext cx="419100" cy="346075"/>
            </a:xfrm>
            <a:custGeom>
              <a:avLst/>
              <a:gdLst>
                <a:gd name="T0" fmla="*/ 2147483647 w 264"/>
                <a:gd name="T1" fmla="*/ 2147483647 h 218"/>
                <a:gd name="T2" fmla="*/ 2147483647 w 264"/>
                <a:gd name="T3" fmla="*/ 2147483647 h 218"/>
                <a:gd name="T4" fmla="*/ 2147483647 w 264"/>
                <a:gd name="T5" fmla="*/ 2147483647 h 218"/>
                <a:gd name="T6" fmla="*/ 2147483647 w 264"/>
                <a:gd name="T7" fmla="*/ 2147483647 h 218"/>
                <a:gd name="T8" fmla="*/ 2147483647 w 264"/>
                <a:gd name="T9" fmla="*/ 2147483647 h 218"/>
                <a:gd name="T10" fmla="*/ 2147483647 w 264"/>
                <a:gd name="T11" fmla="*/ 2147483647 h 218"/>
                <a:gd name="T12" fmla="*/ 2147483647 w 264"/>
                <a:gd name="T13" fmla="*/ 2147483647 h 218"/>
                <a:gd name="T14" fmla="*/ 2147483647 w 264"/>
                <a:gd name="T15" fmla="*/ 2147483647 h 218"/>
                <a:gd name="T16" fmla="*/ 2147483647 w 264"/>
                <a:gd name="T17" fmla="*/ 2147483647 h 218"/>
                <a:gd name="T18" fmla="*/ 2147483647 w 264"/>
                <a:gd name="T19" fmla="*/ 2147483647 h 218"/>
                <a:gd name="T20" fmla="*/ 2147483647 w 264"/>
                <a:gd name="T21" fmla="*/ 2147483647 h 218"/>
                <a:gd name="T22" fmla="*/ 2147483647 w 264"/>
                <a:gd name="T23" fmla="*/ 2147483647 h 218"/>
                <a:gd name="T24" fmla="*/ 2147483647 w 264"/>
                <a:gd name="T25" fmla="*/ 2147483647 h 218"/>
                <a:gd name="T26" fmla="*/ 2147483647 w 264"/>
                <a:gd name="T27" fmla="*/ 2147483647 h 218"/>
                <a:gd name="T28" fmla="*/ 2147483647 w 264"/>
                <a:gd name="T29" fmla="*/ 2147483647 h 218"/>
                <a:gd name="T30" fmla="*/ 2147483647 w 264"/>
                <a:gd name="T31" fmla="*/ 2147483647 h 218"/>
                <a:gd name="T32" fmla="*/ 2147483647 w 264"/>
                <a:gd name="T33" fmla="*/ 2147483647 h 218"/>
                <a:gd name="T34" fmla="*/ 2147483647 w 264"/>
                <a:gd name="T35" fmla="*/ 2147483647 h 218"/>
                <a:gd name="T36" fmla="*/ 2147483647 w 264"/>
                <a:gd name="T37" fmla="*/ 2147483647 h 218"/>
                <a:gd name="T38" fmla="*/ 2147483647 w 264"/>
                <a:gd name="T39" fmla="*/ 2147483647 h 218"/>
                <a:gd name="T40" fmla="*/ 2147483647 w 264"/>
                <a:gd name="T41" fmla="*/ 2147483647 h 218"/>
                <a:gd name="T42" fmla="*/ 2147483647 w 264"/>
                <a:gd name="T43" fmla="*/ 2147483647 h 218"/>
                <a:gd name="T44" fmla="*/ 2147483647 w 264"/>
                <a:gd name="T45" fmla="*/ 2147483647 h 218"/>
                <a:gd name="T46" fmla="*/ 2147483647 w 264"/>
                <a:gd name="T47" fmla="*/ 2147483647 h 218"/>
                <a:gd name="T48" fmla="*/ 2147483647 w 264"/>
                <a:gd name="T49" fmla="*/ 2147483647 h 218"/>
                <a:gd name="T50" fmla="*/ 2147483647 w 264"/>
                <a:gd name="T51" fmla="*/ 2147483647 h 218"/>
                <a:gd name="T52" fmla="*/ 2147483647 w 264"/>
                <a:gd name="T53" fmla="*/ 2147483647 h 218"/>
                <a:gd name="T54" fmla="*/ 2147483647 w 264"/>
                <a:gd name="T55" fmla="*/ 2147483647 h 218"/>
                <a:gd name="T56" fmla="*/ 2147483647 w 264"/>
                <a:gd name="T57" fmla="*/ 2147483647 h 218"/>
                <a:gd name="T58" fmla="*/ 2147483647 w 264"/>
                <a:gd name="T59" fmla="*/ 2147483647 h 218"/>
                <a:gd name="T60" fmla="*/ 2147483647 w 264"/>
                <a:gd name="T61" fmla="*/ 2147483647 h 218"/>
                <a:gd name="T62" fmla="*/ 2147483647 w 264"/>
                <a:gd name="T63" fmla="*/ 2147483647 h 218"/>
                <a:gd name="T64" fmla="*/ 2147483647 w 264"/>
                <a:gd name="T65" fmla="*/ 2147483647 h 218"/>
                <a:gd name="T66" fmla="*/ 2147483647 w 264"/>
                <a:gd name="T67" fmla="*/ 2147483647 h 218"/>
                <a:gd name="T68" fmla="*/ 0 w 264"/>
                <a:gd name="T69" fmla="*/ 2147483647 h 218"/>
                <a:gd name="T70" fmla="*/ 2147483647 w 264"/>
                <a:gd name="T71" fmla="*/ 2147483647 h 218"/>
                <a:gd name="T72" fmla="*/ 2147483647 w 264"/>
                <a:gd name="T73" fmla="*/ 0 h 218"/>
                <a:gd name="T74" fmla="*/ 2147483647 w 264"/>
                <a:gd name="T75" fmla="*/ 2147483647 h 218"/>
                <a:gd name="T76" fmla="*/ 2147483647 w 264"/>
                <a:gd name="T77" fmla="*/ 2147483647 h 218"/>
                <a:gd name="T78" fmla="*/ 2147483647 w 264"/>
                <a:gd name="T79" fmla="*/ 2147483647 h 218"/>
                <a:gd name="T80" fmla="*/ 2147483647 w 264"/>
                <a:gd name="T81" fmla="*/ 2147483647 h 2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4"/>
                <a:gd name="T124" fmla="*/ 0 h 218"/>
                <a:gd name="T125" fmla="*/ 264 w 264"/>
                <a:gd name="T126" fmla="*/ 218 h 21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4" h="218">
                  <a:moveTo>
                    <a:pt x="238" y="116"/>
                  </a:moveTo>
                  <a:lnTo>
                    <a:pt x="172" y="108"/>
                  </a:lnTo>
                  <a:lnTo>
                    <a:pt x="198" y="168"/>
                  </a:lnTo>
                  <a:lnTo>
                    <a:pt x="206" y="144"/>
                  </a:lnTo>
                  <a:lnTo>
                    <a:pt x="254" y="180"/>
                  </a:lnTo>
                  <a:lnTo>
                    <a:pt x="256" y="180"/>
                  </a:lnTo>
                  <a:lnTo>
                    <a:pt x="260" y="178"/>
                  </a:lnTo>
                  <a:lnTo>
                    <a:pt x="262" y="176"/>
                  </a:lnTo>
                  <a:lnTo>
                    <a:pt x="262" y="174"/>
                  </a:lnTo>
                  <a:lnTo>
                    <a:pt x="264" y="172"/>
                  </a:lnTo>
                  <a:lnTo>
                    <a:pt x="262" y="168"/>
                  </a:lnTo>
                  <a:lnTo>
                    <a:pt x="216" y="134"/>
                  </a:lnTo>
                  <a:lnTo>
                    <a:pt x="238" y="116"/>
                  </a:lnTo>
                  <a:lnTo>
                    <a:pt x="156" y="14"/>
                  </a:lnTo>
                  <a:lnTo>
                    <a:pt x="176" y="14"/>
                  </a:lnTo>
                  <a:lnTo>
                    <a:pt x="176" y="16"/>
                  </a:lnTo>
                  <a:lnTo>
                    <a:pt x="156" y="16"/>
                  </a:lnTo>
                  <a:lnTo>
                    <a:pt x="156" y="14"/>
                  </a:lnTo>
                  <a:lnTo>
                    <a:pt x="238" y="116"/>
                  </a:lnTo>
                  <a:lnTo>
                    <a:pt x="156" y="18"/>
                  </a:lnTo>
                  <a:lnTo>
                    <a:pt x="176" y="18"/>
                  </a:lnTo>
                  <a:lnTo>
                    <a:pt x="176" y="32"/>
                  </a:lnTo>
                  <a:lnTo>
                    <a:pt x="156" y="32"/>
                  </a:lnTo>
                  <a:lnTo>
                    <a:pt x="156" y="18"/>
                  </a:lnTo>
                  <a:lnTo>
                    <a:pt x="238" y="116"/>
                  </a:lnTo>
                  <a:lnTo>
                    <a:pt x="142" y="30"/>
                  </a:lnTo>
                  <a:lnTo>
                    <a:pt x="118" y="30"/>
                  </a:lnTo>
                  <a:lnTo>
                    <a:pt x="118" y="28"/>
                  </a:lnTo>
                  <a:lnTo>
                    <a:pt x="142" y="28"/>
                  </a:lnTo>
                  <a:lnTo>
                    <a:pt x="142" y="30"/>
                  </a:lnTo>
                  <a:lnTo>
                    <a:pt x="238" y="116"/>
                  </a:lnTo>
                  <a:lnTo>
                    <a:pt x="192" y="30"/>
                  </a:lnTo>
                  <a:lnTo>
                    <a:pt x="198" y="22"/>
                  </a:lnTo>
                  <a:lnTo>
                    <a:pt x="192" y="16"/>
                  </a:lnTo>
                  <a:lnTo>
                    <a:pt x="198" y="16"/>
                  </a:lnTo>
                  <a:lnTo>
                    <a:pt x="200" y="20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2" y="22"/>
                  </a:lnTo>
                  <a:lnTo>
                    <a:pt x="208" y="30"/>
                  </a:lnTo>
                  <a:lnTo>
                    <a:pt x="202" y="30"/>
                  </a:lnTo>
                  <a:lnTo>
                    <a:pt x="200" y="26"/>
                  </a:lnTo>
                  <a:lnTo>
                    <a:pt x="196" y="30"/>
                  </a:lnTo>
                  <a:lnTo>
                    <a:pt x="192" y="30"/>
                  </a:lnTo>
                  <a:lnTo>
                    <a:pt x="238" y="116"/>
                  </a:lnTo>
                  <a:lnTo>
                    <a:pt x="216" y="40"/>
                  </a:lnTo>
                  <a:lnTo>
                    <a:pt x="8" y="40"/>
                  </a:lnTo>
                  <a:lnTo>
                    <a:pt x="8" y="196"/>
                  </a:lnTo>
                  <a:lnTo>
                    <a:pt x="10" y="202"/>
                  </a:lnTo>
                  <a:lnTo>
                    <a:pt x="12" y="206"/>
                  </a:lnTo>
                  <a:lnTo>
                    <a:pt x="18" y="210"/>
                  </a:lnTo>
                  <a:lnTo>
                    <a:pt x="24" y="210"/>
                  </a:lnTo>
                  <a:lnTo>
                    <a:pt x="202" y="210"/>
                  </a:lnTo>
                  <a:lnTo>
                    <a:pt x="208" y="210"/>
                  </a:lnTo>
                  <a:lnTo>
                    <a:pt x="212" y="206"/>
                  </a:lnTo>
                  <a:lnTo>
                    <a:pt x="216" y="202"/>
                  </a:lnTo>
                  <a:lnTo>
                    <a:pt x="216" y="196"/>
                  </a:lnTo>
                  <a:lnTo>
                    <a:pt x="216" y="162"/>
                  </a:lnTo>
                  <a:lnTo>
                    <a:pt x="224" y="168"/>
                  </a:lnTo>
                  <a:lnTo>
                    <a:pt x="224" y="196"/>
                  </a:lnTo>
                  <a:lnTo>
                    <a:pt x="222" y="204"/>
                  </a:lnTo>
                  <a:lnTo>
                    <a:pt x="218" y="212"/>
                  </a:lnTo>
                  <a:lnTo>
                    <a:pt x="210" y="216"/>
                  </a:lnTo>
                  <a:lnTo>
                    <a:pt x="202" y="218"/>
                  </a:lnTo>
                  <a:lnTo>
                    <a:pt x="24" y="218"/>
                  </a:lnTo>
                  <a:lnTo>
                    <a:pt x="14" y="216"/>
                  </a:lnTo>
                  <a:lnTo>
                    <a:pt x="8" y="212"/>
                  </a:lnTo>
                  <a:lnTo>
                    <a:pt x="2" y="204"/>
                  </a:lnTo>
                  <a:lnTo>
                    <a:pt x="0" y="196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8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02" y="0"/>
                  </a:lnTo>
                  <a:lnTo>
                    <a:pt x="210" y="2"/>
                  </a:lnTo>
                  <a:lnTo>
                    <a:pt x="218" y="8"/>
                  </a:lnTo>
                  <a:lnTo>
                    <a:pt x="222" y="14"/>
                  </a:lnTo>
                  <a:lnTo>
                    <a:pt x="224" y="24"/>
                  </a:lnTo>
                  <a:lnTo>
                    <a:pt x="224" y="108"/>
                  </a:lnTo>
                  <a:lnTo>
                    <a:pt x="216" y="106"/>
                  </a:lnTo>
                  <a:lnTo>
                    <a:pt x="216" y="40"/>
                  </a:lnTo>
                  <a:lnTo>
                    <a:pt x="238" y="1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4639"/>
              <a:endParaRPr lang="en-US" sz="1100">
                <a:solidFill>
                  <a:srgbClr val="FFFFFF"/>
                </a:solidFill>
                <a:latin typeface="宋体" charset="-122"/>
                <a:ea typeface="宋体" charset="-122"/>
                <a:cs typeface="Arial" charset="0"/>
              </a:endParaRPr>
            </a:p>
          </p:txBody>
        </p:sp>
      </p:grpSp>
      <p:grpSp>
        <p:nvGrpSpPr>
          <p:cNvPr id="100" name="Group 20"/>
          <p:cNvGrpSpPr/>
          <p:nvPr/>
        </p:nvGrpSpPr>
        <p:grpSpPr>
          <a:xfrm>
            <a:off x="3563890" y="2078327"/>
            <a:ext cx="331555" cy="373239"/>
            <a:chOff x="6563042" y="1919069"/>
            <a:chExt cx="1134038" cy="1136551"/>
          </a:xfrm>
        </p:grpSpPr>
        <p:grpSp>
          <p:nvGrpSpPr>
            <p:cNvPr id="101" name="Group 21"/>
            <p:cNvGrpSpPr/>
            <p:nvPr/>
          </p:nvGrpSpPr>
          <p:grpSpPr>
            <a:xfrm>
              <a:off x="6851824" y="1919069"/>
              <a:ext cx="845256" cy="916435"/>
              <a:chOff x="7000705" y="1812217"/>
              <a:chExt cx="914400" cy="991402"/>
            </a:xfrm>
          </p:grpSpPr>
          <p:sp>
            <p:nvSpPr>
              <p:cNvPr id="113" name="Oval 33"/>
              <p:cNvSpPr/>
              <p:nvPr/>
            </p:nvSpPr>
            <p:spPr>
              <a:xfrm>
                <a:off x="7192225" y="2251319"/>
                <a:ext cx="155418" cy="14783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Trapezoid 34"/>
              <p:cNvSpPr/>
              <p:nvPr/>
            </p:nvSpPr>
            <p:spPr>
              <a:xfrm>
                <a:off x="7193281" y="2374325"/>
                <a:ext cx="154362" cy="258385"/>
              </a:xfrm>
              <a:prstGeom prst="trapezoid">
                <a:avLst>
                  <a:gd name="adj" fmla="val 16772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35"/>
              <p:cNvSpPr/>
              <p:nvPr/>
            </p:nvSpPr>
            <p:spPr>
              <a:xfrm rot="900000">
                <a:off x="7000705" y="2157056"/>
                <a:ext cx="914400" cy="6465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6" name="Straight Connector 36"/>
              <p:cNvCxnSpPr/>
              <p:nvPr/>
            </p:nvCxnSpPr>
            <p:spPr>
              <a:xfrm>
                <a:off x="7147560" y="2514600"/>
                <a:ext cx="547052" cy="152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37"/>
              <p:cNvSpPr/>
              <p:nvPr/>
            </p:nvSpPr>
            <p:spPr>
              <a:xfrm>
                <a:off x="7121576" y="2341282"/>
                <a:ext cx="310345" cy="31034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8" name="Straight Connector 38"/>
              <p:cNvCxnSpPr/>
              <p:nvPr/>
            </p:nvCxnSpPr>
            <p:spPr>
              <a:xfrm flipV="1">
                <a:off x="7574280" y="253809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39"/>
              <p:cNvCxnSpPr/>
              <p:nvPr/>
            </p:nvCxnSpPr>
            <p:spPr>
              <a:xfrm flipV="1">
                <a:off x="7685404" y="2569210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40"/>
              <p:cNvCxnSpPr/>
              <p:nvPr/>
            </p:nvCxnSpPr>
            <p:spPr>
              <a:xfrm flipV="1">
                <a:off x="7457905" y="2505075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41"/>
              <p:cNvCxnSpPr/>
              <p:nvPr/>
            </p:nvCxnSpPr>
            <p:spPr>
              <a:xfrm flipV="1">
                <a:off x="7344309" y="2472627"/>
                <a:ext cx="32068" cy="927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42"/>
              <p:cNvCxnSpPr/>
              <p:nvPr/>
            </p:nvCxnSpPr>
            <p:spPr>
              <a:xfrm flipH="1">
                <a:off x="7147560" y="2209800"/>
                <a:ext cx="89852" cy="30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43"/>
              <p:cNvSpPr/>
              <p:nvPr/>
            </p:nvSpPr>
            <p:spPr>
              <a:xfrm rot="900000">
                <a:off x="7387126" y="2674459"/>
                <a:ext cx="228600" cy="11315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Straight Connector 44"/>
              <p:cNvCxnSpPr/>
              <p:nvPr/>
            </p:nvCxnSpPr>
            <p:spPr>
              <a:xfrm>
                <a:off x="7296845" y="2209800"/>
                <a:ext cx="566995" cy="164525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Freeform 45"/>
              <p:cNvSpPr/>
              <p:nvPr/>
            </p:nvSpPr>
            <p:spPr>
              <a:xfrm rot="20700000">
                <a:off x="7451777" y="1812217"/>
                <a:ext cx="334954" cy="626744"/>
              </a:xfrm>
              <a:custGeom>
                <a:avLst/>
                <a:gdLst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0030 h 967740"/>
                  <a:gd name="connsiteX1" fmla="*/ 0 w 472440"/>
                  <a:gd name="connsiteY1" fmla="*/ 923925 h 967740"/>
                  <a:gd name="connsiteX2" fmla="*/ 205740 w 472440"/>
                  <a:gd name="connsiteY2" fmla="*/ 375285 h 967740"/>
                  <a:gd name="connsiteX3" fmla="*/ 472440 w 472440"/>
                  <a:gd name="connsiteY3" fmla="*/ 967740 h 967740"/>
                  <a:gd name="connsiteX4" fmla="*/ 228600 w 472440"/>
                  <a:gd name="connsiteY4" fmla="*/ 251460 h 967740"/>
                  <a:gd name="connsiteX5" fmla="*/ 360045 w 472440"/>
                  <a:gd name="connsiteY5" fmla="*/ 125730 h 967740"/>
                  <a:gd name="connsiteX6" fmla="*/ 209550 w 472440"/>
                  <a:gd name="connsiteY6" fmla="*/ 0 h 967740"/>
                  <a:gd name="connsiteX7" fmla="*/ 49530 w 472440"/>
                  <a:gd name="connsiteY7" fmla="*/ 102870 h 967740"/>
                  <a:gd name="connsiteX8" fmla="*/ 142875 w 472440"/>
                  <a:gd name="connsiteY8" fmla="*/ 240030 h 967740"/>
                  <a:gd name="connsiteX0" fmla="*/ 142875 w 472440"/>
                  <a:gd name="connsiteY0" fmla="*/ 241137 h 968847"/>
                  <a:gd name="connsiteX1" fmla="*/ 0 w 472440"/>
                  <a:gd name="connsiteY1" fmla="*/ 925032 h 968847"/>
                  <a:gd name="connsiteX2" fmla="*/ 205740 w 472440"/>
                  <a:gd name="connsiteY2" fmla="*/ 376392 h 968847"/>
                  <a:gd name="connsiteX3" fmla="*/ 472440 w 472440"/>
                  <a:gd name="connsiteY3" fmla="*/ 968847 h 968847"/>
                  <a:gd name="connsiteX4" fmla="*/ 228600 w 472440"/>
                  <a:gd name="connsiteY4" fmla="*/ 252567 h 968847"/>
                  <a:gd name="connsiteX5" fmla="*/ 360045 w 472440"/>
                  <a:gd name="connsiteY5" fmla="*/ 126837 h 968847"/>
                  <a:gd name="connsiteX6" fmla="*/ 209550 w 472440"/>
                  <a:gd name="connsiteY6" fmla="*/ 1107 h 968847"/>
                  <a:gd name="connsiteX7" fmla="*/ 49530 w 472440"/>
                  <a:gd name="connsiteY7" fmla="*/ 103977 h 968847"/>
                  <a:gd name="connsiteX8" fmla="*/ 142875 w 472440"/>
                  <a:gd name="connsiteY8" fmla="*/ 241137 h 968847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205740 w 472440"/>
                  <a:gd name="connsiteY2" fmla="*/ 377091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6004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228600 w 472440"/>
                  <a:gd name="connsiteY4" fmla="*/ 253266 h 969546"/>
                  <a:gd name="connsiteX5" fmla="*/ 344805 w 472440"/>
                  <a:gd name="connsiteY5" fmla="*/ 127536 h 969546"/>
                  <a:gd name="connsiteX6" fmla="*/ 209550 w 472440"/>
                  <a:gd name="connsiteY6" fmla="*/ 1806 h 969546"/>
                  <a:gd name="connsiteX7" fmla="*/ 49530 w 472440"/>
                  <a:gd name="connsiteY7" fmla="*/ 104676 h 969546"/>
                  <a:gd name="connsiteX8" fmla="*/ 142875 w 472440"/>
                  <a:gd name="connsiteY8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3850 w 472440"/>
                  <a:gd name="connsiteY4" fmla="*/ 539017 h 969546"/>
                  <a:gd name="connsiteX5" fmla="*/ 228600 w 472440"/>
                  <a:gd name="connsiteY5" fmla="*/ 253266 h 969546"/>
                  <a:gd name="connsiteX6" fmla="*/ 344805 w 472440"/>
                  <a:gd name="connsiteY6" fmla="*/ 127536 h 969546"/>
                  <a:gd name="connsiteX7" fmla="*/ 209550 w 472440"/>
                  <a:gd name="connsiteY7" fmla="*/ 1806 h 969546"/>
                  <a:gd name="connsiteX8" fmla="*/ 49530 w 472440"/>
                  <a:gd name="connsiteY8" fmla="*/ 104676 h 969546"/>
                  <a:gd name="connsiteX9" fmla="*/ 142875 w 472440"/>
                  <a:gd name="connsiteY9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228600 w 472440"/>
                  <a:gd name="connsiteY6" fmla="*/ 253266 h 969546"/>
                  <a:gd name="connsiteX7" fmla="*/ 344805 w 472440"/>
                  <a:gd name="connsiteY7" fmla="*/ 127536 h 969546"/>
                  <a:gd name="connsiteX8" fmla="*/ 209550 w 472440"/>
                  <a:gd name="connsiteY8" fmla="*/ 1806 h 969546"/>
                  <a:gd name="connsiteX9" fmla="*/ 49530 w 472440"/>
                  <a:gd name="connsiteY9" fmla="*/ 104676 h 969546"/>
                  <a:gd name="connsiteX10" fmla="*/ 142875 w 472440"/>
                  <a:gd name="connsiteY10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3375 w 472440"/>
                  <a:gd name="connsiteY4" fmla="*/ 573307 h 969546"/>
                  <a:gd name="connsiteX5" fmla="*/ 323850 w 472440"/>
                  <a:gd name="connsiteY5" fmla="*/ 539017 h 969546"/>
                  <a:gd name="connsiteX6" fmla="*/ 312420 w 472440"/>
                  <a:gd name="connsiteY6" fmla="*/ 502822 h 969546"/>
                  <a:gd name="connsiteX7" fmla="*/ 228600 w 472440"/>
                  <a:gd name="connsiteY7" fmla="*/ 253266 h 969546"/>
                  <a:gd name="connsiteX8" fmla="*/ 344805 w 472440"/>
                  <a:gd name="connsiteY8" fmla="*/ 127536 h 969546"/>
                  <a:gd name="connsiteX9" fmla="*/ 209550 w 472440"/>
                  <a:gd name="connsiteY9" fmla="*/ 1806 h 969546"/>
                  <a:gd name="connsiteX10" fmla="*/ 49530 w 472440"/>
                  <a:gd name="connsiteY10" fmla="*/ 104676 h 969546"/>
                  <a:gd name="connsiteX11" fmla="*/ 142875 w 472440"/>
                  <a:gd name="connsiteY11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333375 w 472440"/>
                  <a:gd name="connsiteY5" fmla="*/ 573307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323850 w 472440"/>
                  <a:gd name="connsiteY6" fmla="*/ 53901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9090 w 472440"/>
                  <a:gd name="connsiteY4" fmla="*/ 594262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70535 w 472440"/>
                  <a:gd name="connsiteY6" fmla="*/ 51615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68630 w 472440"/>
                  <a:gd name="connsiteY5" fmla="*/ 54854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9565 w 472440"/>
                  <a:gd name="connsiteY4" fmla="*/ 542827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21945 w 472440"/>
                  <a:gd name="connsiteY4" fmla="*/ 53330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9017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3390 w 472440"/>
                  <a:gd name="connsiteY6" fmla="*/ 499012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0 w 472440"/>
                  <a:gd name="connsiteY1" fmla="*/ 925731 h 969546"/>
                  <a:gd name="connsiteX2" fmla="*/ 198120 w 472440"/>
                  <a:gd name="connsiteY2" fmla="*/ 375186 h 969546"/>
                  <a:gd name="connsiteX3" fmla="*/ 472440 w 472440"/>
                  <a:gd name="connsiteY3" fmla="*/ 969546 h 969546"/>
                  <a:gd name="connsiteX4" fmla="*/ 331470 w 472440"/>
                  <a:gd name="connsiteY4" fmla="*/ 537112 h 969546"/>
                  <a:gd name="connsiteX5" fmla="*/ 457200 w 472440"/>
                  <a:gd name="connsiteY5" fmla="*/ 533302 h 969546"/>
                  <a:gd name="connsiteX6" fmla="*/ 451485 w 472440"/>
                  <a:gd name="connsiteY6" fmla="*/ 504727 h 969546"/>
                  <a:gd name="connsiteX7" fmla="*/ 312420 w 472440"/>
                  <a:gd name="connsiteY7" fmla="*/ 502822 h 969546"/>
                  <a:gd name="connsiteX8" fmla="*/ 228600 w 472440"/>
                  <a:gd name="connsiteY8" fmla="*/ 253266 h 969546"/>
                  <a:gd name="connsiteX9" fmla="*/ 344805 w 472440"/>
                  <a:gd name="connsiteY9" fmla="*/ 127536 h 969546"/>
                  <a:gd name="connsiteX10" fmla="*/ 209550 w 472440"/>
                  <a:gd name="connsiteY10" fmla="*/ 1806 h 969546"/>
                  <a:gd name="connsiteX11" fmla="*/ 49530 w 472440"/>
                  <a:gd name="connsiteY11" fmla="*/ 104676 h 969546"/>
                  <a:gd name="connsiteX12" fmla="*/ 142875 w 472440"/>
                  <a:gd name="connsiteY12" fmla="*/ 241836 h 969546"/>
                  <a:gd name="connsiteX0" fmla="*/ 142875 w 472440"/>
                  <a:gd name="connsiteY0" fmla="*/ 241836 h 969546"/>
                  <a:gd name="connsiteX1" fmla="*/ 81915 w 472440"/>
                  <a:gd name="connsiteY1" fmla="*/ 537112 h 969546"/>
                  <a:gd name="connsiteX2" fmla="*/ 0 w 472440"/>
                  <a:gd name="connsiteY2" fmla="*/ 925731 h 969546"/>
                  <a:gd name="connsiteX3" fmla="*/ 198120 w 472440"/>
                  <a:gd name="connsiteY3" fmla="*/ 375186 h 969546"/>
                  <a:gd name="connsiteX4" fmla="*/ 472440 w 472440"/>
                  <a:gd name="connsiteY4" fmla="*/ 969546 h 969546"/>
                  <a:gd name="connsiteX5" fmla="*/ 331470 w 472440"/>
                  <a:gd name="connsiteY5" fmla="*/ 537112 h 969546"/>
                  <a:gd name="connsiteX6" fmla="*/ 457200 w 472440"/>
                  <a:gd name="connsiteY6" fmla="*/ 533302 h 969546"/>
                  <a:gd name="connsiteX7" fmla="*/ 451485 w 472440"/>
                  <a:gd name="connsiteY7" fmla="*/ 504727 h 969546"/>
                  <a:gd name="connsiteX8" fmla="*/ 312420 w 472440"/>
                  <a:gd name="connsiteY8" fmla="*/ 502822 h 969546"/>
                  <a:gd name="connsiteX9" fmla="*/ 228600 w 472440"/>
                  <a:gd name="connsiteY9" fmla="*/ 253266 h 969546"/>
                  <a:gd name="connsiteX10" fmla="*/ 344805 w 472440"/>
                  <a:gd name="connsiteY10" fmla="*/ 127536 h 969546"/>
                  <a:gd name="connsiteX11" fmla="*/ 209550 w 472440"/>
                  <a:gd name="connsiteY11" fmla="*/ 1806 h 969546"/>
                  <a:gd name="connsiteX12" fmla="*/ 49530 w 472440"/>
                  <a:gd name="connsiteY12" fmla="*/ 104676 h 969546"/>
                  <a:gd name="connsiteX13" fmla="*/ 142875 w 472440"/>
                  <a:gd name="connsiteY13" fmla="*/ 241836 h 969546"/>
                  <a:gd name="connsiteX0" fmla="*/ 142875 w 472440"/>
                  <a:gd name="connsiteY0" fmla="*/ 241836 h 969546"/>
                  <a:gd name="connsiteX1" fmla="*/ 83820 w 472440"/>
                  <a:gd name="connsiteY1" fmla="*/ 512347 h 969546"/>
                  <a:gd name="connsiteX2" fmla="*/ 81915 w 472440"/>
                  <a:gd name="connsiteY2" fmla="*/ 537112 h 969546"/>
                  <a:gd name="connsiteX3" fmla="*/ 0 w 472440"/>
                  <a:gd name="connsiteY3" fmla="*/ 925731 h 969546"/>
                  <a:gd name="connsiteX4" fmla="*/ 198120 w 472440"/>
                  <a:gd name="connsiteY4" fmla="*/ 375186 h 969546"/>
                  <a:gd name="connsiteX5" fmla="*/ 472440 w 472440"/>
                  <a:gd name="connsiteY5" fmla="*/ 969546 h 969546"/>
                  <a:gd name="connsiteX6" fmla="*/ 331470 w 472440"/>
                  <a:gd name="connsiteY6" fmla="*/ 537112 h 969546"/>
                  <a:gd name="connsiteX7" fmla="*/ 457200 w 472440"/>
                  <a:gd name="connsiteY7" fmla="*/ 533302 h 969546"/>
                  <a:gd name="connsiteX8" fmla="*/ 451485 w 472440"/>
                  <a:gd name="connsiteY8" fmla="*/ 504727 h 969546"/>
                  <a:gd name="connsiteX9" fmla="*/ 312420 w 472440"/>
                  <a:gd name="connsiteY9" fmla="*/ 502822 h 969546"/>
                  <a:gd name="connsiteX10" fmla="*/ 228600 w 472440"/>
                  <a:gd name="connsiteY10" fmla="*/ 253266 h 969546"/>
                  <a:gd name="connsiteX11" fmla="*/ 344805 w 472440"/>
                  <a:gd name="connsiteY11" fmla="*/ 127536 h 969546"/>
                  <a:gd name="connsiteX12" fmla="*/ 209550 w 472440"/>
                  <a:gd name="connsiteY12" fmla="*/ 1806 h 969546"/>
                  <a:gd name="connsiteX13" fmla="*/ 49530 w 472440"/>
                  <a:gd name="connsiteY13" fmla="*/ 104676 h 969546"/>
                  <a:gd name="connsiteX14" fmla="*/ 142875 w 472440"/>
                  <a:gd name="connsiteY14" fmla="*/ 241836 h 969546"/>
                  <a:gd name="connsiteX0" fmla="*/ 142875 w 472440"/>
                  <a:gd name="connsiteY0" fmla="*/ 241836 h 969546"/>
                  <a:gd name="connsiteX1" fmla="*/ 85725 w 472440"/>
                  <a:gd name="connsiteY1" fmla="*/ 495202 h 969546"/>
                  <a:gd name="connsiteX2" fmla="*/ 83820 w 472440"/>
                  <a:gd name="connsiteY2" fmla="*/ 512347 h 969546"/>
                  <a:gd name="connsiteX3" fmla="*/ 81915 w 472440"/>
                  <a:gd name="connsiteY3" fmla="*/ 537112 h 969546"/>
                  <a:gd name="connsiteX4" fmla="*/ 0 w 472440"/>
                  <a:gd name="connsiteY4" fmla="*/ 925731 h 969546"/>
                  <a:gd name="connsiteX5" fmla="*/ 198120 w 472440"/>
                  <a:gd name="connsiteY5" fmla="*/ 375186 h 969546"/>
                  <a:gd name="connsiteX6" fmla="*/ 472440 w 472440"/>
                  <a:gd name="connsiteY6" fmla="*/ 969546 h 969546"/>
                  <a:gd name="connsiteX7" fmla="*/ 331470 w 472440"/>
                  <a:gd name="connsiteY7" fmla="*/ 537112 h 969546"/>
                  <a:gd name="connsiteX8" fmla="*/ 457200 w 472440"/>
                  <a:gd name="connsiteY8" fmla="*/ 533302 h 969546"/>
                  <a:gd name="connsiteX9" fmla="*/ 451485 w 472440"/>
                  <a:gd name="connsiteY9" fmla="*/ 504727 h 969546"/>
                  <a:gd name="connsiteX10" fmla="*/ 312420 w 472440"/>
                  <a:gd name="connsiteY10" fmla="*/ 502822 h 969546"/>
                  <a:gd name="connsiteX11" fmla="*/ 228600 w 472440"/>
                  <a:gd name="connsiteY11" fmla="*/ 253266 h 969546"/>
                  <a:gd name="connsiteX12" fmla="*/ 344805 w 472440"/>
                  <a:gd name="connsiteY12" fmla="*/ 127536 h 969546"/>
                  <a:gd name="connsiteX13" fmla="*/ 209550 w 472440"/>
                  <a:gd name="connsiteY13" fmla="*/ 1806 h 969546"/>
                  <a:gd name="connsiteX14" fmla="*/ 49530 w 472440"/>
                  <a:gd name="connsiteY14" fmla="*/ 104676 h 969546"/>
                  <a:gd name="connsiteX15" fmla="*/ 142875 w 472440"/>
                  <a:gd name="connsiteY15" fmla="*/ 241836 h 969546"/>
                  <a:gd name="connsiteX0" fmla="*/ 142875 w 472440"/>
                  <a:gd name="connsiteY0" fmla="*/ 241836 h 969546"/>
                  <a:gd name="connsiteX1" fmla="*/ 91440 w 472440"/>
                  <a:gd name="connsiteY1" fmla="*/ 468532 h 969546"/>
                  <a:gd name="connsiteX2" fmla="*/ 85725 w 472440"/>
                  <a:gd name="connsiteY2" fmla="*/ 495202 h 969546"/>
                  <a:gd name="connsiteX3" fmla="*/ 83820 w 472440"/>
                  <a:gd name="connsiteY3" fmla="*/ 512347 h 969546"/>
                  <a:gd name="connsiteX4" fmla="*/ 81915 w 472440"/>
                  <a:gd name="connsiteY4" fmla="*/ 537112 h 969546"/>
                  <a:gd name="connsiteX5" fmla="*/ 0 w 472440"/>
                  <a:gd name="connsiteY5" fmla="*/ 925731 h 969546"/>
                  <a:gd name="connsiteX6" fmla="*/ 198120 w 472440"/>
                  <a:gd name="connsiteY6" fmla="*/ 375186 h 969546"/>
                  <a:gd name="connsiteX7" fmla="*/ 472440 w 472440"/>
                  <a:gd name="connsiteY7" fmla="*/ 969546 h 969546"/>
                  <a:gd name="connsiteX8" fmla="*/ 331470 w 472440"/>
                  <a:gd name="connsiteY8" fmla="*/ 537112 h 969546"/>
                  <a:gd name="connsiteX9" fmla="*/ 457200 w 472440"/>
                  <a:gd name="connsiteY9" fmla="*/ 533302 h 969546"/>
                  <a:gd name="connsiteX10" fmla="*/ 451485 w 472440"/>
                  <a:gd name="connsiteY10" fmla="*/ 504727 h 969546"/>
                  <a:gd name="connsiteX11" fmla="*/ 312420 w 472440"/>
                  <a:gd name="connsiteY11" fmla="*/ 502822 h 969546"/>
                  <a:gd name="connsiteX12" fmla="*/ 228600 w 472440"/>
                  <a:gd name="connsiteY12" fmla="*/ 253266 h 969546"/>
                  <a:gd name="connsiteX13" fmla="*/ 344805 w 472440"/>
                  <a:gd name="connsiteY13" fmla="*/ 127536 h 969546"/>
                  <a:gd name="connsiteX14" fmla="*/ 209550 w 472440"/>
                  <a:gd name="connsiteY14" fmla="*/ 1806 h 969546"/>
                  <a:gd name="connsiteX15" fmla="*/ 49530 w 472440"/>
                  <a:gd name="connsiteY15" fmla="*/ 104676 h 969546"/>
                  <a:gd name="connsiteX16" fmla="*/ 142875 w 47244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56210 w 544830"/>
                  <a:gd name="connsiteY3" fmla="*/ 51234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3830 w 544830"/>
                  <a:gd name="connsiteY1" fmla="*/ 46853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4305 w 544830"/>
                  <a:gd name="connsiteY4" fmla="*/ 53711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31397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215265 w 544830"/>
                  <a:gd name="connsiteY0" fmla="*/ 241836 h 969546"/>
                  <a:gd name="connsiteX1" fmla="*/ 165735 w 544830"/>
                  <a:gd name="connsiteY1" fmla="*/ 499012 h 969546"/>
                  <a:gd name="connsiteX2" fmla="*/ 0 w 544830"/>
                  <a:gd name="connsiteY2" fmla="*/ 481867 h 969546"/>
                  <a:gd name="connsiteX3" fmla="*/ 19050 w 544830"/>
                  <a:gd name="connsiteY3" fmla="*/ 514252 h 969546"/>
                  <a:gd name="connsiteX4" fmla="*/ 158115 w 544830"/>
                  <a:gd name="connsiteY4" fmla="*/ 529492 h 969546"/>
                  <a:gd name="connsiteX5" fmla="*/ 72390 w 544830"/>
                  <a:gd name="connsiteY5" fmla="*/ 925731 h 969546"/>
                  <a:gd name="connsiteX6" fmla="*/ 270510 w 544830"/>
                  <a:gd name="connsiteY6" fmla="*/ 375186 h 969546"/>
                  <a:gd name="connsiteX7" fmla="*/ 544830 w 544830"/>
                  <a:gd name="connsiteY7" fmla="*/ 969546 h 969546"/>
                  <a:gd name="connsiteX8" fmla="*/ 403860 w 544830"/>
                  <a:gd name="connsiteY8" fmla="*/ 537112 h 969546"/>
                  <a:gd name="connsiteX9" fmla="*/ 529590 w 544830"/>
                  <a:gd name="connsiteY9" fmla="*/ 533302 h 969546"/>
                  <a:gd name="connsiteX10" fmla="*/ 523875 w 544830"/>
                  <a:gd name="connsiteY10" fmla="*/ 504727 h 969546"/>
                  <a:gd name="connsiteX11" fmla="*/ 384810 w 544830"/>
                  <a:gd name="connsiteY11" fmla="*/ 502822 h 969546"/>
                  <a:gd name="connsiteX12" fmla="*/ 300990 w 544830"/>
                  <a:gd name="connsiteY12" fmla="*/ 253266 h 969546"/>
                  <a:gd name="connsiteX13" fmla="*/ 417195 w 544830"/>
                  <a:gd name="connsiteY13" fmla="*/ 127536 h 969546"/>
                  <a:gd name="connsiteX14" fmla="*/ 281940 w 544830"/>
                  <a:gd name="connsiteY14" fmla="*/ 1806 h 969546"/>
                  <a:gd name="connsiteX15" fmla="*/ 121920 w 544830"/>
                  <a:gd name="connsiteY15" fmla="*/ 104676 h 969546"/>
                  <a:gd name="connsiteX16" fmla="*/ 215265 w 544830"/>
                  <a:gd name="connsiteY16" fmla="*/ 241836 h 969546"/>
                  <a:gd name="connsiteX0" fmla="*/ 196215 w 525780"/>
                  <a:gd name="connsiteY0" fmla="*/ 241836 h 969546"/>
                  <a:gd name="connsiteX1" fmla="*/ 146685 w 525780"/>
                  <a:gd name="connsiteY1" fmla="*/ 499012 h 969546"/>
                  <a:gd name="connsiteX2" fmla="*/ 7620 w 525780"/>
                  <a:gd name="connsiteY2" fmla="*/ 487582 h 969546"/>
                  <a:gd name="connsiteX3" fmla="*/ 0 w 525780"/>
                  <a:gd name="connsiteY3" fmla="*/ 514252 h 969546"/>
                  <a:gd name="connsiteX4" fmla="*/ 139065 w 525780"/>
                  <a:gd name="connsiteY4" fmla="*/ 529492 h 969546"/>
                  <a:gd name="connsiteX5" fmla="*/ 53340 w 525780"/>
                  <a:gd name="connsiteY5" fmla="*/ 925731 h 969546"/>
                  <a:gd name="connsiteX6" fmla="*/ 251460 w 525780"/>
                  <a:gd name="connsiteY6" fmla="*/ 375186 h 969546"/>
                  <a:gd name="connsiteX7" fmla="*/ 525780 w 525780"/>
                  <a:gd name="connsiteY7" fmla="*/ 969546 h 969546"/>
                  <a:gd name="connsiteX8" fmla="*/ 384810 w 525780"/>
                  <a:gd name="connsiteY8" fmla="*/ 537112 h 969546"/>
                  <a:gd name="connsiteX9" fmla="*/ 510540 w 525780"/>
                  <a:gd name="connsiteY9" fmla="*/ 533302 h 969546"/>
                  <a:gd name="connsiteX10" fmla="*/ 504825 w 525780"/>
                  <a:gd name="connsiteY10" fmla="*/ 504727 h 969546"/>
                  <a:gd name="connsiteX11" fmla="*/ 365760 w 525780"/>
                  <a:gd name="connsiteY11" fmla="*/ 502822 h 969546"/>
                  <a:gd name="connsiteX12" fmla="*/ 281940 w 525780"/>
                  <a:gd name="connsiteY12" fmla="*/ 253266 h 969546"/>
                  <a:gd name="connsiteX13" fmla="*/ 398145 w 525780"/>
                  <a:gd name="connsiteY13" fmla="*/ 127536 h 969546"/>
                  <a:gd name="connsiteX14" fmla="*/ 262890 w 525780"/>
                  <a:gd name="connsiteY14" fmla="*/ 1806 h 969546"/>
                  <a:gd name="connsiteX15" fmla="*/ 102870 w 525780"/>
                  <a:gd name="connsiteY15" fmla="*/ 104676 h 969546"/>
                  <a:gd name="connsiteX16" fmla="*/ 196215 w 52578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0 w 518160"/>
                  <a:gd name="connsiteY2" fmla="*/ 48758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  <a:gd name="connsiteX0" fmla="*/ 188595 w 518160"/>
                  <a:gd name="connsiteY0" fmla="*/ 241836 h 969546"/>
                  <a:gd name="connsiteX1" fmla="*/ 139065 w 518160"/>
                  <a:gd name="connsiteY1" fmla="*/ 499012 h 969546"/>
                  <a:gd name="connsiteX2" fmla="*/ 3810 w 518160"/>
                  <a:gd name="connsiteY2" fmla="*/ 499012 h 969546"/>
                  <a:gd name="connsiteX3" fmla="*/ 0 w 518160"/>
                  <a:gd name="connsiteY3" fmla="*/ 527587 h 969546"/>
                  <a:gd name="connsiteX4" fmla="*/ 131445 w 518160"/>
                  <a:gd name="connsiteY4" fmla="*/ 529492 h 969546"/>
                  <a:gd name="connsiteX5" fmla="*/ 45720 w 518160"/>
                  <a:gd name="connsiteY5" fmla="*/ 925731 h 969546"/>
                  <a:gd name="connsiteX6" fmla="*/ 243840 w 518160"/>
                  <a:gd name="connsiteY6" fmla="*/ 375186 h 969546"/>
                  <a:gd name="connsiteX7" fmla="*/ 518160 w 518160"/>
                  <a:gd name="connsiteY7" fmla="*/ 969546 h 969546"/>
                  <a:gd name="connsiteX8" fmla="*/ 377190 w 518160"/>
                  <a:gd name="connsiteY8" fmla="*/ 537112 h 969546"/>
                  <a:gd name="connsiteX9" fmla="*/ 502920 w 518160"/>
                  <a:gd name="connsiteY9" fmla="*/ 533302 h 969546"/>
                  <a:gd name="connsiteX10" fmla="*/ 497205 w 518160"/>
                  <a:gd name="connsiteY10" fmla="*/ 504727 h 969546"/>
                  <a:gd name="connsiteX11" fmla="*/ 358140 w 518160"/>
                  <a:gd name="connsiteY11" fmla="*/ 502822 h 969546"/>
                  <a:gd name="connsiteX12" fmla="*/ 274320 w 518160"/>
                  <a:gd name="connsiteY12" fmla="*/ 253266 h 969546"/>
                  <a:gd name="connsiteX13" fmla="*/ 390525 w 518160"/>
                  <a:gd name="connsiteY13" fmla="*/ 127536 h 969546"/>
                  <a:gd name="connsiteX14" fmla="*/ 255270 w 518160"/>
                  <a:gd name="connsiteY14" fmla="*/ 1806 h 969546"/>
                  <a:gd name="connsiteX15" fmla="*/ 95250 w 518160"/>
                  <a:gd name="connsiteY15" fmla="*/ 104676 h 969546"/>
                  <a:gd name="connsiteX16" fmla="*/ 188595 w 518160"/>
                  <a:gd name="connsiteY16" fmla="*/ 241836 h 96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18160" h="969546">
                    <a:moveTo>
                      <a:pt x="188595" y="241836"/>
                    </a:moveTo>
                    <a:lnTo>
                      <a:pt x="139065" y="499012"/>
                    </a:lnTo>
                    <a:lnTo>
                      <a:pt x="3810" y="499012"/>
                    </a:lnTo>
                    <a:lnTo>
                      <a:pt x="0" y="527587"/>
                    </a:lnTo>
                    <a:lnTo>
                      <a:pt x="131445" y="529492"/>
                    </a:lnTo>
                    <a:lnTo>
                      <a:pt x="45720" y="925731"/>
                    </a:lnTo>
                    <a:lnTo>
                      <a:pt x="243840" y="375186"/>
                    </a:lnTo>
                    <a:lnTo>
                      <a:pt x="518160" y="969546"/>
                    </a:lnTo>
                    <a:lnTo>
                      <a:pt x="377190" y="537112"/>
                    </a:lnTo>
                    <a:lnTo>
                      <a:pt x="502920" y="533302"/>
                    </a:lnTo>
                    <a:lnTo>
                      <a:pt x="497205" y="504727"/>
                    </a:lnTo>
                    <a:lnTo>
                      <a:pt x="358140" y="502822"/>
                    </a:lnTo>
                    <a:lnTo>
                      <a:pt x="274320" y="253266"/>
                    </a:lnTo>
                    <a:cubicBezTo>
                      <a:pt x="340995" y="249456"/>
                      <a:pt x="382905" y="182781"/>
                      <a:pt x="390525" y="127536"/>
                    </a:cubicBezTo>
                    <a:cubicBezTo>
                      <a:pt x="386080" y="38001"/>
                      <a:pt x="307340" y="7521"/>
                      <a:pt x="255270" y="1806"/>
                    </a:cubicBezTo>
                    <a:cubicBezTo>
                      <a:pt x="203835" y="-9624"/>
                      <a:pt x="106680" y="34191"/>
                      <a:pt x="95250" y="104676"/>
                    </a:cubicBezTo>
                    <a:cubicBezTo>
                      <a:pt x="78740" y="171351"/>
                      <a:pt x="130810" y="222786"/>
                      <a:pt x="188595" y="241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Freeform 22"/>
            <p:cNvSpPr/>
            <p:nvPr/>
          </p:nvSpPr>
          <p:spPr>
            <a:xfrm>
              <a:off x="6563042" y="2228850"/>
              <a:ext cx="605790" cy="826770"/>
            </a:xfrm>
            <a:custGeom>
              <a:avLst/>
              <a:gdLst>
                <a:gd name="connsiteX0" fmla="*/ 163830 w 617220"/>
                <a:gd name="connsiteY0" fmla="*/ 114300 h 815340"/>
                <a:gd name="connsiteX1" fmla="*/ 521970 w 617220"/>
                <a:gd name="connsiteY1" fmla="*/ 815340 h 815340"/>
                <a:gd name="connsiteX2" fmla="*/ 617220 w 617220"/>
                <a:gd name="connsiteY2" fmla="*/ 765810 h 815340"/>
                <a:gd name="connsiteX3" fmla="*/ 266700 w 617220"/>
                <a:gd name="connsiteY3" fmla="*/ 102870 h 815340"/>
                <a:gd name="connsiteX4" fmla="*/ 434340 w 617220"/>
                <a:gd name="connsiteY4" fmla="*/ 45720 h 815340"/>
                <a:gd name="connsiteX5" fmla="*/ 300990 w 617220"/>
                <a:gd name="connsiteY5" fmla="*/ 0 h 815340"/>
                <a:gd name="connsiteX6" fmla="*/ 45720 w 617220"/>
                <a:gd name="connsiteY6" fmla="*/ 76200 h 815340"/>
                <a:gd name="connsiteX7" fmla="*/ 0 w 617220"/>
                <a:gd name="connsiteY7" fmla="*/ 160020 h 815340"/>
                <a:gd name="connsiteX8" fmla="*/ 163830 w 617220"/>
                <a:gd name="connsiteY8" fmla="*/ 114300 h 815340"/>
                <a:gd name="connsiteX0" fmla="*/ 160020 w 613410"/>
                <a:gd name="connsiteY0" fmla="*/ 11430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60020 w 613410"/>
                <a:gd name="connsiteY8" fmla="*/ 114300 h 815340"/>
                <a:gd name="connsiteX0" fmla="*/ 179070 w 613410"/>
                <a:gd name="connsiteY0" fmla="*/ 137160 h 815340"/>
                <a:gd name="connsiteX1" fmla="*/ 518160 w 613410"/>
                <a:gd name="connsiteY1" fmla="*/ 815340 h 815340"/>
                <a:gd name="connsiteX2" fmla="*/ 613410 w 613410"/>
                <a:gd name="connsiteY2" fmla="*/ 765810 h 815340"/>
                <a:gd name="connsiteX3" fmla="*/ 262890 w 613410"/>
                <a:gd name="connsiteY3" fmla="*/ 102870 h 815340"/>
                <a:gd name="connsiteX4" fmla="*/ 430530 w 613410"/>
                <a:gd name="connsiteY4" fmla="*/ 45720 h 815340"/>
                <a:gd name="connsiteX5" fmla="*/ 297180 w 613410"/>
                <a:gd name="connsiteY5" fmla="*/ 0 h 815340"/>
                <a:gd name="connsiteX6" fmla="*/ 41910 w 613410"/>
                <a:gd name="connsiteY6" fmla="*/ 76200 h 815340"/>
                <a:gd name="connsiteX7" fmla="*/ 0 w 613410"/>
                <a:gd name="connsiteY7" fmla="*/ 167640 h 815340"/>
                <a:gd name="connsiteX8" fmla="*/ 179070 w 61341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7620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34290 w 605790"/>
                <a:gd name="connsiteY6" fmla="*/ 9144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8382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10668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15340"/>
                <a:gd name="connsiteX1" fmla="*/ 510540 w 605790"/>
                <a:gd name="connsiteY1" fmla="*/ 815340 h 815340"/>
                <a:gd name="connsiteX2" fmla="*/ 605790 w 605790"/>
                <a:gd name="connsiteY2" fmla="*/ 765810 h 815340"/>
                <a:gd name="connsiteX3" fmla="*/ 255270 w 605790"/>
                <a:gd name="connsiteY3" fmla="*/ 102870 h 815340"/>
                <a:gd name="connsiteX4" fmla="*/ 422910 w 605790"/>
                <a:gd name="connsiteY4" fmla="*/ 45720 h 815340"/>
                <a:gd name="connsiteX5" fmla="*/ 289560 w 605790"/>
                <a:gd name="connsiteY5" fmla="*/ 0 h 815340"/>
                <a:gd name="connsiteX6" fmla="*/ 11430 w 605790"/>
                <a:gd name="connsiteY6" fmla="*/ 95250 h 815340"/>
                <a:gd name="connsiteX7" fmla="*/ 0 w 605790"/>
                <a:gd name="connsiteY7" fmla="*/ 190500 h 815340"/>
                <a:gd name="connsiteX8" fmla="*/ 171450 w 605790"/>
                <a:gd name="connsiteY8" fmla="*/ 137160 h 815340"/>
                <a:gd name="connsiteX0" fmla="*/ 171450 w 605790"/>
                <a:gd name="connsiteY0" fmla="*/ 137160 h 822960"/>
                <a:gd name="connsiteX1" fmla="*/ 502920 w 605790"/>
                <a:gd name="connsiteY1" fmla="*/ 822960 h 822960"/>
                <a:gd name="connsiteX2" fmla="*/ 605790 w 605790"/>
                <a:gd name="connsiteY2" fmla="*/ 765810 h 822960"/>
                <a:gd name="connsiteX3" fmla="*/ 255270 w 605790"/>
                <a:gd name="connsiteY3" fmla="*/ 102870 h 822960"/>
                <a:gd name="connsiteX4" fmla="*/ 422910 w 605790"/>
                <a:gd name="connsiteY4" fmla="*/ 45720 h 822960"/>
                <a:gd name="connsiteX5" fmla="*/ 289560 w 605790"/>
                <a:gd name="connsiteY5" fmla="*/ 0 h 822960"/>
                <a:gd name="connsiteX6" fmla="*/ 11430 w 605790"/>
                <a:gd name="connsiteY6" fmla="*/ 95250 h 822960"/>
                <a:gd name="connsiteX7" fmla="*/ 0 w 605790"/>
                <a:gd name="connsiteY7" fmla="*/ 190500 h 822960"/>
                <a:gd name="connsiteX8" fmla="*/ 171450 w 605790"/>
                <a:gd name="connsiteY8" fmla="*/ 137160 h 82296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3147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  <a:gd name="connsiteX0" fmla="*/ 171450 w 605790"/>
                <a:gd name="connsiteY0" fmla="*/ 140970 h 826770"/>
                <a:gd name="connsiteX1" fmla="*/ 502920 w 605790"/>
                <a:gd name="connsiteY1" fmla="*/ 826770 h 826770"/>
                <a:gd name="connsiteX2" fmla="*/ 605790 w 605790"/>
                <a:gd name="connsiteY2" fmla="*/ 769620 h 826770"/>
                <a:gd name="connsiteX3" fmla="*/ 255270 w 605790"/>
                <a:gd name="connsiteY3" fmla="*/ 106680 h 826770"/>
                <a:gd name="connsiteX4" fmla="*/ 422910 w 605790"/>
                <a:gd name="connsiteY4" fmla="*/ 49530 h 826770"/>
                <a:gd name="connsiteX5" fmla="*/ 320040 w 605790"/>
                <a:gd name="connsiteY5" fmla="*/ 0 h 826770"/>
                <a:gd name="connsiteX6" fmla="*/ 11430 w 605790"/>
                <a:gd name="connsiteY6" fmla="*/ 99060 h 826770"/>
                <a:gd name="connsiteX7" fmla="*/ 0 w 605790"/>
                <a:gd name="connsiteY7" fmla="*/ 194310 h 826770"/>
                <a:gd name="connsiteX8" fmla="*/ 171450 w 605790"/>
                <a:gd name="connsiteY8" fmla="*/ 140970 h 82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5790" h="826770">
                  <a:moveTo>
                    <a:pt x="171450" y="140970"/>
                  </a:moveTo>
                  <a:lnTo>
                    <a:pt x="502920" y="826770"/>
                  </a:lnTo>
                  <a:lnTo>
                    <a:pt x="605790" y="769620"/>
                  </a:lnTo>
                  <a:lnTo>
                    <a:pt x="255270" y="106680"/>
                  </a:lnTo>
                  <a:lnTo>
                    <a:pt x="422910" y="49530"/>
                  </a:lnTo>
                  <a:lnTo>
                    <a:pt x="320040" y="0"/>
                  </a:lnTo>
                  <a:lnTo>
                    <a:pt x="11430" y="99060"/>
                  </a:lnTo>
                  <a:lnTo>
                    <a:pt x="0" y="194310"/>
                  </a:lnTo>
                  <a:lnTo>
                    <a:pt x="171450" y="14097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prstClr val="white"/>
                </a:solidFill>
              </a:endParaRPr>
            </a:p>
          </p:txBody>
        </p:sp>
        <p:cxnSp>
          <p:nvCxnSpPr>
            <p:cNvPr id="103" name="Straight Connector 23"/>
            <p:cNvCxnSpPr/>
            <p:nvPr/>
          </p:nvCxnSpPr>
          <p:spPr>
            <a:xfrm flipH="1">
              <a:off x="6788880" y="236300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/>
            <p:cNvCxnSpPr/>
            <p:nvPr/>
          </p:nvCxnSpPr>
          <p:spPr>
            <a:xfrm flipH="1">
              <a:off x="6820997" y="2424456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25"/>
            <p:cNvCxnSpPr/>
            <p:nvPr/>
          </p:nvCxnSpPr>
          <p:spPr>
            <a:xfrm flipH="1">
              <a:off x="6854162" y="2487153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26"/>
            <p:cNvCxnSpPr/>
            <p:nvPr/>
          </p:nvCxnSpPr>
          <p:spPr>
            <a:xfrm flipH="1">
              <a:off x="6896072" y="255156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27"/>
            <p:cNvCxnSpPr/>
            <p:nvPr/>
          </p:nvCxnSpPr>
          <p:spPr>
            <a:xfrm flipH="1">
              <a:off x="6925500" y="261024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28"/>
            <p:cNvCxnSpPr/>
            <p:nvPr/>
          </p:nvCxnSpPr>
          <p:spPr>
            <a:xfrm flipH="1">
              <a:off x="6949725" y="2667185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29"/>
            <p:cNvCxnSpPr/>
            <p:nvPr/>
          </p:nvCxnSpPr>
          <p:spPr>
            <a:xfrm flipH="1">
              <a:off x="6981285" y="2724952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0"/>
            <p:cNvCxnSpPr/>
            <p:nvPr/>
          </p:nvCxnSpPr>
          <p:spPr>
            <a:xfrm flipH="1">
              <a:off x="7004145" y="278019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1"/>
            <p:cNvCxnSpPr/>
            <p:nvPr/>
          </p:nvCxnSpPr>
          <p:spPr>
            <a:xfrm flipH="1">
              <a:off x="7032720" y="284115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2"/>
            <p:cNvCxnSpPr/>
            <p:nvPr/>
          </p:nvCxnSpPr>
          <p:spPr>
            <a:xfrm flipH="1">
              <a:off x="7068915" y="2902117"/>
              <a:ext cx="41910" cy="171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873984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>
            <a:stCxn id="15" idx="4"/>
          </p:cNvCxnSpPr>
          <p:nvPr/>
        </p:nvCxnSpPr>
        <p:spPr>
          <a:xfrm>
            <a:off x="5314690" y="2855007"/>
            <a:ext cx="801982" cy="14607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 rot="527227">
            <a:off x="2944741" y="1226495"/>
            <a:ext cx="2412674" cy="2518875"/>
            <a:chOff x="2915816" y="1370762"/>
            <a:chExt cx="2726110" cy="2785164"/>
          </a:xfrm>
        </p:grpSpPr>
        <p:grpSp>
          <p:nvGrpSpPr>
            <p:cNvPr id="10" name="组合 9"/>
            <p:cNvGrpSpPr/>
            <p:nvPr/>
          </p:nvGrpSpPr>
          <p:grpSpPr>
            <a:xfrm>
              <a:off x="3620844" y="1370762"/>
              <a:ext cx="1310630" cy="1506471"/>
              <a:chOff x="2017573" y="1278763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7" name="六边形 16"/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" name="六边形 4"/>
              <p:cNvSpPr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31296" y="2649455"/>
              <a:ext cx="1310630" cy="1506471"/>
              <a:chOff x="2728025" y="2557456"/>
              <a:chExt cx="1310630" cy="1506471"/>
            </a:xfrm>
            <a:solidFill>
              <a:srgbClr val="00C08E"/>
            </a:solidFill>
          </p:grpSpPr>
          <p:sp>
            <p:nvSpPr>
              <p:cNvPr id="15" name="六边形 14"/>
              <p:cNvSpPr/>
              <p:nvPr/>
            </p:nvSpPr>
            <p:spPr>
              <a:xfrm rot="5400000">
                <a:off x="263010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六边形 6"/>
              <p:cNvSpPr/>
              <p:nvPr/>
            </p:nvSpPr>
            <p:spPr>
              <a:xfrm>
                <a:off x="293226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915816" y="2649455"/>
              <a:ext cx="1310630" cy="1506471"/>
              <a:chOff x="1312545" y="2557456"/>
              <a:chExt cx="1310630" cy="1506471"/>
            </a:xfrm>
            <a:solidFill>
              <a:schemeClr val="bg1">
                <a:lumMod val="65000"/>
              </a:schemeClr>
            </a:solidFill>
          </p:grpSpPr>
          <p:sp>
            <p:nvSpPr>
              <p:cNvPr id="13" name="六边形 12"/>
              <p:cNvSpPr/>
              <p:nvPr/>
            </p:nvSpPr>
            <p:spPr>
              <a:xfrm rot="5400000">
                <a:off x="1214624" y="2655377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" name="六边形 8"/>
              <p:cNvSpPr/>
              <p:nvPr/>
            </p:nvSpPr>
            <p:spPr>
              <a:xfrm>
                <a:off x="1516784" y="2792215"/>
                <a:ext cx="902150" cy="10369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3" name="直接连接符 22"/>
          <p:cNvCxnSpPr>
            <a:stCxn id="17" idx="4"/>
          </p:cNvCxnSpPr>
          <p:nvPr/>
        </p:nvCxnSpPr>
        <p:spPr>
          <a:xfrm flipV="1">
            <a:off x="4869966" y="1203600"/>
            <a:ext cx="598636" cy="4124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</p:cNvCxnSpPr>
          <p:nvPr/>
        </p:nvCxnSpPr>
        <p:spPr>
          <a:xfrm flipH="1" flipV="1">
            <a:off x="2516272" y="1914135"/>
            <a:ext cx="414062" cy="57230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36096" y="771552"/>
            <a:ext cx="3037200" cy="180048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扩展性</a:t>
            </a:r>
            <a:endParaRPr lang="en-US" altLang="zh-CN" sz="20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基于动态领域模型构建，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在服务器端插件模型上开发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无缝集成金蝶云星空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108520" y="1635648"/>
            <a:ext cx="2627784" cy="13849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易用性</a:t>
            </a:r>
            <a:endParaRPr lang="en-US" altLang="zh-CN" sz="20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丰富的模版和配置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 algn="r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一天时间我让你上手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6177" y="2715768"/>
            <a:ext cx="2987824" cy="180048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C08E"/>
                </a:solidFill>
                <a:latin typeface="微软雅黑" pitchFamily="34" charset="-122"/>
                <a:ea typeface="微软雅黑" pitchFamily="34" charset="-122"/>
              </a:rPr>
              <a:t>高效性</a:t>
            </a:r>
            <a:endParaRPr lang="en-US" altLang="zh-CN" sz="2000" b="1" dirty="0">
              <a:solidFill>
                <a:srgbClr val="00C08E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移动设计器一次开发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36" indent="-285736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预置客户端</a:t>
            </a:r>
            <a:r>
              <a:rPr lang="en-US" altLang="zh-CN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随时部署</a:t>
            </a:r>
            <a:endParaRPr lang="en-US" altLang="zh-CN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移动工作台、云之家、微信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标题 2"/>
          <p:cNvSpPr txBox="1">
            <a:spLocks/>
          </p:cNvSpPr>
          <p:nvPr/>
        </p:nvSpPr>
        <p:spPr>
          <a:xfrm>
            <a:off x="323532" y="35431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移动</a:t>
            </a:r>
            <a:r>
              <a:rPr lang="en-US" altLang="zh-CN" smtClean="0">
                <a:solidFill>
                  <a:prstClr val="black"/>
                </a:solidFill>
              </a:rPr>
              <a:t>BOS</a:t>
            </a:r>
            <a:r>
              <a:rPr smtClean="0">
                <a:solidFill>
                  <a:prstClr val="black"/>
                </a:solidFill>
              </a:rPr>
              <a:t>的核心价值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0" y="2571752"/>
            <a:ext cx="1080120" cy="71557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简单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易用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9912" y="1563640"/>
            <a:ext cx="1080120" cy="71557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    务</a:t>
            </a:r>
            <a:endParaRPr lang="en-US" altLang="zh-CN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一体化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5976" y="2961680"/>
            <a:ext cx="1080120" cy="4001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</p:spTree>
    <p:extLst>
      <p:ext uri="{BB962C8B-B14F-4D97-AF65-F5344CB8AC3E}">
        <p14:creationId xmlns="" xmlns:p14="http://schemas.microsoft.com/office/powerpoint/2010/main" val="14483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55578" y="879563"/>
            <a:ext cx="2448272" cy="2196244"/>
            <a:chOff x="755576" y="1275606"/>
            <a:chExt cx="2448272" cy="2952328"/>
          </a:xfrm>
        </p:grpSpPr>
        <p:sp>
          <p:nvSpPr>
            <p:cNvPr id="12" name="矩形 11"/>
            <p:cNvSpPr/>
            <p:nvPr/>
          </p:nvSpPr>
          <p:spPr>
            <a:xfrm>
              <a:off x="755576" y="1275606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  <a:endPara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55576" y="3567539"/>
              <a:ext cx="2448272" cy="660395"/>
            </a:xfrm>
            <a:prstGeom prst="rect">
              <a:avLst/>
            </a:prstGeom>
            <a:solidFill>
              <a:schemeClr val="tx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47866" y="879563"/>
            <a:ext cx="2448272" cy="2196244"/>
            <a:chOff x="3251042" y="1275606"/>
            <a:chExt cx="2448272" cy="2952328"/>
          </a:xfrm>
        </p:grpSpPr>
        <p:sp>
          <p:nvSpPr>
            <p:cNvPr id="13" name="矩形 12"/>
            <p:cNvSpPr/>
            <p:nvPr/>
          </p:nvSpPr>
          <p:spPr>
            <a:xfrm>
              <a:off x="3251042" y="1275606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Sqlite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251042" y="3567539"/>
              <a:ext cx="2448272" cy="660395"/>
            </a:xfrm>
            <a:prstGeom prst="rect">
              <a:avLst/>
            </a:prstGeom>
            <a:solidFill>
              <a:srgbClr val="005092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IOS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40152" y="879563"/>
            <a:ext cx="2448272" cy="2196244"/>
            <a:chOff x="5940152" y="1347614"/>
            <a:chExt cx="2448272" cy="2952328"/>
          </a:xfrm>
        </p:grpSpPr>
        <p:sp>
          <p:nvSpPr>
            <p:cNvPr id="15" name="矩形 14"/>
            <p:cNvSpPr/>
            <p:nvPr/>
          </p:nvSpPr>
          <p:spPr>
            <a:xfrm>
              <a:off x="5940152" y="1347614"/>
              <a:ext cx="2448272" cy="29523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CSS3</a:t>
              </a: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HTML5</a:t>
              </a:r>
            </a:p>
            <a:p>
              <a:pPr algn="ctr"/>
              <a:r>
                <a:rPr lang="en-US" altLang="zh-CN" sz="2000" dirty="0" err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Javascript</a:t>
              </a:r>
              <a:endPara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40152" y="3639547"/>
              <a:ext cx="2448272" cy="660395"/>
            </a:xfrm>
            <a:prstGeom prst="rect">
              <a:avLst/>
            </a:prstGeom>
            <a:solidFill>
              <a:srgbClr val="005092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</a:t>
              </a:r>
              <a:endPara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标题 2"/>
          <p:cNvSpPr txBox="1">
            <a:spLocks/>
          </p:cNvSpPr>
          <p:nvPr/>
        </p:nvSpPr>
        <p:spPr>
          <a:xfrm>
            <a:off x="323532" y="107440"/>
            <a:ext cx="7128197" cy="52009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2600" kern="1200" dirty="0">
                <a:solidFill>
                  <a:schemeClr val="tx1"/>
                </a:solidFill>
                <a:latin typeface="微软雅黑"/>
                <a:ea typeface="微软雅黑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smtClean="0">
                <a:solidFill>
                  <a:prstClr val="black"/>
                </a:solidFill>
              </a:rPr>
              <a:t>平台特性</a:t>
            </a:r>
            <a:r>
              <a:rPr lang="en-US" altLang="zh-CN" smtClean="0">
                <a:solidFill>
                  <a:prstClr val="black"/>
                </a:solidFill>
              </a:rPr>
              <a:t>-</a:t>
            </a:r>
            <a:r>
              <a:rPr smtClean="0">
                <a:solidFill>
                  <a:prstClr val="black"/>
                </a:solidFill>
              </a:rPr>
              <a:t>开发、编码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578" y="3579862"/>
            <a:ext cx="7632848" cy="864096"/>
          </a:xfrm>
          <a:prstGeom prst="rect">
            <a:avLst/>
          </a:prstGeom>
          <a:solidFill>
            <a:srgbClr val="CC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其实只需：熟悉</a:t>
            </a:r>
            <a:r>
              <a:rPr lang="en-US" altLang="zh-CN" sz="2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.net</a:t>
            </a: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语言或</a:t>
            </a:r>
            <a:r>
              <a:rPr lang="en-US" altLang="zh-C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脚本语言，了解数据库基础知识</a:t>
            </a:r>
          </a:p>
        </p:txBody>
      </p:sp>
      <p:sp>
        <p:nvSpPr>
          <p:cNvPr id="7" name="乘号 6"/>
          <p:cNvSpPr/>
          <p:nvPr/>
        </p:nvSpPr>
        <p:spPr>
          <a:xfrm>
            <a:off x="1259634" y="1550748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3851922" y="1550747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3" name="乘号 22"/>
          <p:cNvSpPr/>
          <p:nvPr/>
        </p:nvSpPr>
        <p:spPr>
          <a:xfrm>
            <a:off x="6444210" y="1533191"/>
            <a:ext cx="1440160" cy="1236923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55084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16867" y="928047"/>
            <a:ext cx="1863328" cy="40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 dirty="0">
                <a:latin typeface="Impact" panose="020B0806030902050204" pitchFamily="34" charset="0"/>
                <a:ea typeface="华文隶书" pitchFamily="2" charset="-122"/>
                <a:cs typeface="Verdana" panose="020B0604030504040204" pitchFamily="34" charset="0"/>
              </a:rPr>
              <a:t>Content</a:t>
            </a:r>
            <a:endParaRPr lang="zh-CN" altLang="en-US" sz="2700" dirty="0">
              <a:latin typeface="Impact" panose="020B0806030902050204" pitchFamily="34" charset="0"/>
              <a:ea typeface="华文隶书" pitchFamily="2" charset="-122"/>
              <a:cs typeface="Verdana" panose="020B060403050404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rot="16200000" flipH="1">
            <a:off x="1501209" y="1858413"/>
            <a:ext cx="1694756" cy="17669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987102" y="1379911"/>
            <a:ext cx="2025254" cy="0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90000"/>
              </a:schemeClr>
            </a:solidFill>
            <a:prstDash val="solid"/>
          </a:ln>
          <a:effectLst/>
        </p:spPr>
      </p:cxnSp>
      <p:sp>
        <p:nvSpPr>
          <p:cNvPr id="22" name="TextBox 33"/>
          <p:cNvSpPr txBox="1"/>
          <p:nvPr>
            <p:custDataLst>
              <p:tags r:id="rId5"/>
            </p:custDataLst>
          </p:nvPr>
        </p:nvSpPr>
        <p:spPr>
          <a:xfrm>
            <a:off x="1798019" y="1789231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23" name="TextBox 34"/>
          <p:cNvSpPr txBox="1"/>
          <p:nvPr>
            <p:custDataLst>
              <p:tags r:id="rId6"/>
            </p:custDataLst>
          </p:nvPr>
        </p:nvSpPr>
        <p:spPr>
          <a:xfrm>
            <a:off x="1798019" y="2329868"/>
            <a:ext cx="527447" cy="48013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华文隶书" panose="02010800040101010101" pitchFamily="2" charset="-122"/>
                <a:cs typeface="Verdana" panose="020B0604030504040204" pitchFamily="34" charset="0"/>
              </a:rPr>
              <a:t>02</a:t>
            </a: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2339752" y="1851670"/>
            <a:ext cx="2700078" cy="3238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架构特性</a:t>
            </a:r>
            <a:endParaRPr lang="en-US" altLang="zh-CN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2339754" y="2395786"/>
            <a:ext cx="3009427" cy="323850"/>
          </a:xfrm>
          <a:prstGeom prst="rect">
            <a:avLst/>
          </a:prstGeom>
          <a:solidFill>
            <a:srgbClr val="EA8A1C"/>
          </a:solidFill>
          <a:ln w="25400" cap="flat" cmpd="sng" algn="ctr">
            <a:noFill/>
            <a:prstDash val="solid"/>
          </a:ln>
          <a:effectLst/>
        </p:spPr>
        <p:txBody>
          <a:bodyPr lIns="67497" tIns="35098" rIns="67497" bIns="35098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+mj-ea"/>
                <a:ea typeface="+mj-ea"/>
                <a:cs typeface="Arial" panose="020B0604020202020204" pitchFamily="34" charset="0"/>
              </a:rPr>
              <a:t>功能亮点</a:t>
            </a:r>
            <a:endParaRPr lang="en-US" sz="1200" b="1" kern="0" dirty="0">
              <a:solidFill>
                <a:srgbClr val="FF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504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标题 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文本框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Straight Connector 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文本框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Straight Connector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SubTitle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SubTitle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Other"/>
  <p:tag name="MH_ORD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Other"/>
  <p:tag name="MH_ORDER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957"/>
  <p:tag name="MH_LIBRARY" val="GRAPHIC"/>
  <p:tag name="MH_TYPE" val="Other"/>
  <p:tag name="MH_ORDER" val="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文本框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61412"/>
  <p:tag name="MH_LIBRARY" val="GRAPHIC"/>
  <p:tag name="MH_ORDER" val="Straight Connector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Straight Connector 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TextBox 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739"/>
  <p:tag name="MH_LIBRARY" val="GRAPHIC"/>
  <p:tag name="MH_ORDER" val="Rectangle 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5155452"/>
  <p:tag name="MH_LIBRARY" val="GRAPHIC"/>
</p:tagLst>
</file>

<file path=ppt/theme/theme1.xml><?xml version="1.0" encoding="utf-8"?>
<a:theme xmlns:a="http://schemas.openxmlformats.org/drawingml/2006/main" name="1_TENA11_BreakoutSession_Template_16x9_Final_05132011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404040"/>
      </a:lt2>
      <a:accent1>
        <a:srgbClr val="0060C0"/>
      </a:accent1>
      <a:accent2>
        <a:srgbClr val="003B76"/>
      </a:accent2>
      <a:accent3>
        <a:srgbClr val="FFFFFF"/>
      </a:accent3>
      <a:accent4>
        <a:srgbClr val="000000"/>
      </a:accent4>
      <a:accent5>
        <a:srgbClr val="AAB6DC"/>
      </a:accent5>
      <a:accent6>
        <a:srgbClr val="00356A"/>
      </a:accent6>
      <a:hlink>
        <a:srgbClr val="FF9900"/>
      </a:hlink>
      <a:folHlink>
        <a:srgbClr val="CC00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微软雅黑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0000" tIns="46800" rIns="90000" bIns="46800" numCol="1" rtlCol="0" anchor="ctr" anchorCtr="0" compatLnSpc="1">
        <a:prstTxWarp prst="textNoShape">
          <a:avLst/>
        </a:prstTxWarp>
        <a:no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E1B40C"/>
          </a:buClr>
          <a:buSzPct val="80000"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E1B40C"/>
          </a:buClr>
          <a:buSzPct val="80000"/>
          <a:buFont typeface="Wingdings" pitchFamily="2" charset="2"/>
          <a:buChar char="n"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404040"/>
        </a:lt2>
        <a:accent1>
          <a:srgbClr val="0060C0"/>
        </a:accent1>
        <a:accent2>
          <a:srgbClr val="003B76"/>
        </a:accent2>
        <a:accent3>
          <a:srgbClr val="FFFFFF"/>
        </a:accent3>
        <a:accent4>
          <a:srgbClr val="000000"/>
        </a:accent4>
        <a:accent5>
          <a:srgbClr val="AAB6DC"/>
        </a:accent5>
        <a:accent6>
          <a:srgbClr val="00356A"/>
        </a:accent6>
        <a:hlink>
          <a:srgbClr val="FF99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60C0"/>
        </a:accent1>
        <a:accent2>
          <a:srgbClr val="003B76"/>
        </a:accent2>
        <a:accent3>
          <a:srgbClr val="FFFFFF"/>
        </a:accent3>
        <a:accent4>
          <a:srgbClr val="000000"/>
        </a:accent4>
        <a:accent5>
          <a:srgbClr val="AAB6DC"/>
        </a:accent5>
        <a:accent6>
          <a:srgbClr val="00356A"/>
        </a:accent6>
        <a:hlink>
          <a:srgbClr val="53A9FF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808080"/>
        </a:accent1>
        <a:accent2>
          <a:srgbClr val="29292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242424"/>
        </a:accent6>
        <a:hlink>
          <a:srgbClr val="EA2D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53A9FF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B3D1FF"/>
        </a:accent5>
        <a:accent6>
          <a:srgbClr val="005CB9"/>
        </a:accent6>
        <a:hlink>
          <a:srgbClr val="EA2D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DDDDDD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EA2D00"/>
        </a:hlink>
        <a:folHlink>
          <a:srgbClr val="99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FF99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4D4D4D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8D8D8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C4C4C4"/>
        </a:accent6>
        <a:hlink>
          <a:srgbClr val="0099FF"/>
        </a:hlink>
        <a:folHlink>
          <a:srgbClr val="00708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>
            <a:alpha val="18000"/>
          </a:srgb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91426" tIns="45713" rIns="91426" bIns="45713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243">
          <a:defRPr sz="1200" b="1" kern="0">
            <a:solidFill>
              <a:srgbClr val="00B0F0"/>
            </a:solidFill>
            <a:latin typeface="微软雅黑" pitchFamily="34" charset="-122"/>
            <a:ea typeface="微软雅黑" pitchFamily="34" charset="-122"/>
            <a:cs typeface="微软雅黑" panose="020B0503020204020204" charset="-122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40411</TotalTime>
  <Words>3322</Words>
  <Application>Microsoft Office PowerPoint</Application>
  <PresentationFormat>全屏显示(16:9)</PresentationFormat>
  <Paragraphs>464</Paragraphs>
  <Slides>54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1_TENA11_BreakoutSession_Template_16x9_Final_05132011</vt:lpstr>
      <vt:lpstr>1_默认设计模板</vt:lpstr>
      <vt:lpstr>Office 主题</vt:lpstr>
      <vt:lpstr>1_Office 主题</vt:lpstr>
      <vt:lpstr>Office Theme</vt:lpstr>
      <vt:lpstr>1_Office Theme</vt:lpstr>
      <vt:lpstr>幻灯片 1</vt:lpstr>
      <vt:lpstr>幻灯片 2</vt:lpstr>
      <vt:lpstr>幻灯片 3</vt:lpstr>
      <vt:lpstr>移动互联时代企业信息化建设O2O方案</vt:lpstr>
      <vt:lpstr>幻灯片 5</vt:lpstr>
      <vt:lpstr>幻灯片 6</vt:lpstr>
      <vt:lpstr>幻灯片 7</vt:lpstr>
      <vt:lpstr>幻灯片 8</vt:lpstr>
      <vt:lpstr>幻灯片 9</vt:lpstr>
      <vt:lpstr>幻灯片 10</vt:lpstr>
      <vt:lpstr>移动主控台——移动BOS</vt:lpstr>
      <vt:lpstr>移动端的主控台——移动工作台</vt:lpstr>
      <vt:lpstr>幻灯片 13</vt:lpstr>
      <vt:lpstr>公有云移动BOS蓝图</vt:lpstr>
      <vt:lpstr>公有云移动BOS</vt:lpstr>
      <vt:lpstr>智能开发：移动录单</vt:lpstr>
      <vt:lpstr>智能开发：移动录单</vt:lpstr>
      <vt:lpstr>幻灯片 18</vt:lpstr>
      <vt:lpstr>幻灯片 19</vt:lpstr>
      <vt:lpstr>列表式报表</vt:lpstr>
      <vt:lpstr>图表向导式开发</vt:lpstr>
      <vt:lpstr>幻灯片 22</vt:lpstr>
      <vt:lpstr>智能设备连接</vt:lpstr>
      <vt:lpstr>智慧工厂的移动应用支持</vt:lpstr>
      <vt:lpstr>效果验证-Windows平板</vt:lpstr>
      <vt:lpstr>效果验证-安卓平板</vt:lpstr>
      <vt:lpstr>效果验证-工业看板</vt:lpstr>
      <vt:lpstr>价值评估—与传统开发模式对比</vt:lpstr>
      <vt:lpstr>工业级的移动套打方案</vt:lpstr>
      <vt:lpstr>幻灯片 30</vt:lpstr>
      <vt:lpstr>平台特性-蓝牙打印</vt:lpstr>
      <vt:lpstr>移动平台国际化框架</vt:lpstr>
      <vt:lpstr>幻灯片 33</vt:lpstr>
      <vt:lpstr>金蝶云星空第三方集成（云之家、微信）</vt:lpstr>
      <vt:lpstr>云之家集成</vt:lpstr>
      <vt:lpstr>云之家公共号集成</vt:lpstr>
      <vt:lpstr>云之家集成—业务审批</vt:lpstr>
      <vt:lpstr>云之家集成—业务审批</vt:lpstr>
      <vt:lpstr>优化业务审批图片、文件预览</vt:lpstr>
      <vt:lpstr>幻灯片 40</vt:lpstr>
      <vt:lpstr>幻灯片 41</vt:lpstr>
      <vt:lpstr>第三方移动平台集成支持</vt:lpstr>
      <vt:lpstr>幻灯片 43</vt:lpstr>
      <vt:lpstr>基于金蝶云星空移动平台开发</vt:lpstr>
      <vt:lpstr>移动单据</vt:lpstr>
      <vt:lpstr>移动表单</vt:lpstr>
      <vt:lpstr>单据总体属性</vt:lpstr>
      <vt:lpstr>控件-流式布局</vt:lpstr>
      <vt:lpstr>卡片式单据分录展示</vt:lpstr>
      <vt:lpstr>列表快捷过滤</vt:lpstr>
      <vt:lpstr>字体、大小、颜色</vt:lpstr>
      <vt:lpstr>点击事件</vt:lpstr>
      <vt:lpstr>反馈与帮助</vt:lpstr>
      <vt:lpstr>幻灯片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zhihong_huang</dc:creator>
  <cp:lastModifiedBy>Windows 用户</cp:lastModifiedBy>
  <cp:revision>3948</cp:revision>
  <dcterms:created xsi:type="dcterms:W3CDTF">2009-05-08T06:18:39Z</dcterms:created>
  <dcterms:modified xsi:type="dcterms:W3CDTF">2018-08-15T13:29:58Z</dcterms:modified>
</cp:coreProperties>
</file>